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embeddedFontLst>
    <p:embeddedFont>
      <p:font typeface="Aharoni" panose="02010803020104030203" pitchFamily="2" charset="-79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Merriweather Sans" pitchFamily="2" charset="0"/>
      <p:regular r:id="rId28"/>
      <p:bold r:id="rId29"/>
      <p:italic r:id="rId30"/>
      <p:boldItalic r:id="rId31"/>
    </p:embeddedFont>
    <p:embeddedFont>
      <p:font typeface="Times" panose="02020603050405020304" pitchFamily="18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432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4D62F0-C0F3-413D-B5AA-516092704D6C}">
  <a:tblStyle styleId="{B94D62F0-C0F3-413D-B5AA-516092704D6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2E2607-46EF-4561-91E7-2C8B0E89620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1F5"/>
          </a:solidFill>
        </a:fill>
      </a:tcStyle>
    </a:wholeTbl>
    <a:band1H>
      <a:tcTxStyle/>
      <a:tcStyle>
        <a:tcBdr/>
        <a:fill>
          <a:solidFill>
            <a:srgbClr val="CEE2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E2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8F1F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43"/>
      </p:cViewPr>
      <p:guideLst>
        <p:guide orient="horz" pos="2160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581400" y="685800"/>
            <a:ext cx="5561013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181600" y="4038600"/>
            <a:ext cx="396081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1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>
                <a:solidFill>
                  <a:srgbClr val="EAEAE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>
                <a:solidFill>
                  <a:srgbClr val="EAEAE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EAEA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EAEA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EAEA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EAEA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EAEA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EAEA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EAEA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EAEA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EAEA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1371600" y="5334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124200" y="228600"/>
            <a:ext cx="4114800" cy="7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3718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1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5257800" y="2362200"/>
            <a:ext cx="55626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371600" y="533400"/>
            <a:ext cx="55626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3718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1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71600" y="5334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371600" y="1981200"/>
            <a:ext cx="3733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3718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1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5257800" y="1981200"/>
            <a:ext cx="3733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3718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1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over Content" type="txOverObj">
  <p:cSld name="TEXT_OVER_OBJEC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2"/>
          </p:nvPr>
        </p:nvSpPr>
        <p:spPr>
          <a:xfrm>
            <a:off x="685800" y="4114800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371600" y="5334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371600" y="1981200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3718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1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10"/>
              <a:buFont typeface="Times New Roman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371600" y="5334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371600" y="1981200"/>
            <a:ext cx="3733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⬥"/>
              <a:defRPr sz="2800"/>
            </a:lvl1pPr>
            <a:lvl2pPr marL="914400" lvl="1" indent="-37338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8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5257800" y="1981200"/>
            <a:ext cx="3733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⬥"/>
              <a:defRPr sz="2800"/>
            </a:lvl1pPr>
            <a:lvl2pPr marL="914400" lvl="1" indent="-37338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8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⬥"/>
              <a:defRPr sz="2400"/>
            </a:lvl1pPr>
            <a:lvl2pPr marL="914400" lvl="1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⬥"/>
              <a:defRPr sz="2400"/>
            </a:lvl1pPr>
            <a:lvl2pPr marL="914400" lvl="1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1371600" y="5334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⬥"/>
              <a:defRPr sz="3200"/>
            </a:lvl1pPr>
            <a:lvl2pPr marL="914400" lvl="1" indent="-39751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660"/>
              <a:buFont typeface="Times New Roman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4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4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371600" y="5334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7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" descr="strtegic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1371600" y="1981200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oto Sans Symbols"/>
              <a:buChar char="⬥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9751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66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-t-v-talele/" TargetMode="External"/><Relationship Id="rId3" Type="http://schemas.openxmlformats.org/officeDocument/2006/relationships/hyperlink" Target="mailto:kiran.talele@spit.ac.in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hyperlink" Target="mailto:ktvtalele@gmail.com" TargetMode="External"/><Relationship Id="rId9" Type="http://schemas.openxmlformats.org/officeDocument/2006/relationships/hyperlink" Target="http://www.facebook.com/Kiran-Talele-171192955572026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3429000" y="1905000"/>
            <a:ext cx="6172200" cy="267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TALELE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talelesir@gmail.com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99870 30 881</a:t>
            </a:r>
            <a:endParaRPr sz="3200" b="1" i="0" u="none" strike="noStrike" cap="non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3505200" y="381000"/>
            <a:ext cx="55610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40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mage</a:t>
            </a:r>
            <a:r>
              <a:rPr lang="en-US" sz="32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40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rocessing</a:t>
            </a:r>
            <a:r>
              <a:rPr lang="en-US" sz="4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8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/>
        </p:nvSpPr>
        <p:spPr>
          <a:xfrm>
            <a:off x="3363451" y="5638800"/>
            <a:ext cx="30829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Grey-scale quantization</a:t>
            </a:r>
            <a:endParaRPr dirty="0"/>
          </a:p>
        </p:txBody>
      </p:sp>
      <p:pic>
        <p:nvPicPr>
          <p:cNvPr id="322" name="Google Shape;322;p36" descr="Z:\MPEG 4\New Folder\kitten-6bi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838200"/>
            <a:ext cx="2057400" cy="2057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3" name="Google Shape;323;p36" descr="Z:\MPEG 4\New Folder\kitten-4bit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9925" y="838200"/>
            <a:ext cx="2057400" cy="2057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4" name="Google Shape;324;p36" descr="Z:\MPEG 4\New Folder\kitten-2bit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2971800"/>
            <a:ext cx="2057400" cy="2057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5" name="Google Shape;325;p36" descr="Z:\MPEG 4\New Folder\kitten-1bit.gi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09925" y="2971800"/>
            <a:ext cx="2057400" cy="2057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26" name="Google Shape;326;p36"/>
          <p:cNvSpPr txBox="1"/>
          <p:nvPr/>
        </p:nvSpPr>
        <p:spPr>
          <a:xfrm>
            <a:off x="6098305" y="2335161"/>
            <a:ext cx="2738437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of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Tonal Resolution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" name="Google Shape;331;p37"/>
          <p:cNvGraphicFramePr/>
          <p:nvPr/>
        </p:nvGraphicFramePr>
        <p:xfrm>
          <a:off x="457200" y="838200"/>
          <a:ext cx="8458200" cy="4144975"/>
        </p:xfrm>
        <a:graphic>
          <a:graphicData uri="http://schemas.openxmlformats.org/drawingml/2006/table">
            <a:tbl>
              <a:tblPr firstRow="1" bandRow="1">
                <a:noFill/>
                <a:tableStyleId>{312E2607-46EF-4561-91E7-2C8B0E89620F}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SPATIAL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TONAL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Sampling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</a:t>
                      </a:r>
                      <a:r>
                        <a:rPr lang="en-US" sz="1800"/>
                        <a:t>Quantization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 It is determined by no. of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samples in the image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 It is determined by no of  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gray levels in the image.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457200" marR="0" lvl="0" indent="-457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AutoNum type="arabicParenBoth" startAt="3"/>
                      </a:pPr>
                      <a:r>
                        <a:rPr lang="en-US" sz="2400"/>
                        <a:t>Increase in spatial resolution  increases  minute details 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(3) 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 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2" name="Google Shape;332;p37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talelesir@gmail.com</a:t>
            </a:r>
            <a:endParaRPr sz="4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304800" y="2286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-US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Spatial Resolution Vs  Tonal Resolution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Google Shape;338;p38"/>
          <p:cNvGraphicFramePr/>
          <p:nvPr/>
        </p:nvGraphicFramePr>
        <p:xfrm>
          <a:off x="457200" y="838200"/>
          <a:ext cx="8458200" cy="4511675"/>
        </p:xfrm>
        <a:graphic>
          <a:graphicData uri="http://schemas.openxmlformats.org/drawingml/2006/table">
            <a:tbl>
              <a:tblPr firstRow="1" bandRow="1">
                <a:noFill/>
                <a:tableStyleId>{312E2607-46EF-4561-91E7-2C8B0E89620F}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SPATIAL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TONAL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Sampling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</a:t>
                      </a:r>
                      <a:r>
                        <a:rPr lang="en-US" sz="1800"/>
                        <a:t>Quantization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 It is determined by no. of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samples in the image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 It is determined by no of  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gray levels in the image.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875">
                <a:tc>
                  <a:txBody>
                    <a:bodyPr/>
                    <a:lstStyle/>
                    <a:p>
                      <a:pPr marL="457200" marR="0" lvl="0" indent="-457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AutoNum type="arabicParenBoth" startAt="3"/>
                      </a:pPr>
                      <a:r>
                        <a:rPr lang="en-US" sz="2400"/>
                        <a:t>Increase in spatial resolution  increases  minute details 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(3) Increase in tonal resolution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improves quality &amp; contrast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of picture.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 Decrease in spatial resolution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gives Checker Board  (i.e.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Blocking) effect.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 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9" name="Google Shape;339;p38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talelesir@gmail.com</a:t>
            </a:r>
            <a:endParaRPr sz="4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381000" y="3810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Spatial Resolution Vs  Tonal Resolution</a:t>
            </a:r>
            <a:endParaRPr sz="2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Tonal Resolution Vs Spatial Resolution</a:t>
            </a:r>
            <a:endParaRPr/>
          </a:p>
        </p:txBody>
      </p:sp>
      <p:graphicFrame>
        <p:nvGraphicFramePr>
          <p:cNvPr id="346" name="Google Shape;346;p39"/>
          <p:cNvGraphicFramePr/>
          <p:nvPr>
            <p:extLst>
              <p:ext uri="{D42A27DB-BD31-4B8C-83A1-F6EECF244321}">
                <p14:modId xmlns:p14="http://schemas.microsoft.com/office/powerpoint/2010/main" val="2913300856"/>
              </p:ext>
            </p:extLst>
          </p:nvPr>
        </p:nvGraphicFramePr>
        <p:xfrm>
          <a:off x="457200" y="838200"/>
          <a:ext cx="8458200" cy="4511675"/>
        </p:xfrm>
        <a:graphic>
          <a:graphicData uri="http://schemas.openxmlformats.org/drawingml/2006/table">
            <a:tbl>
              <a:tblPr firstRow="1" bandRow="1">
                <a:tableStyleId>{312E2607-46EF-4561-91E7-2C8B0E89620F}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SPATIAL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TONAL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Sampling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</a:t>
                      </a:r>
                      <a:r>
                        <a:rPr lang="en-US" sz="1800"/>
                        <a:t>Quantization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 It is determined by no. of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samples in the image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 It is determined by no of  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gray levels in the image.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875">
                <a:tc>
                  <a:txBody>
                    <a:bodyPr/>
                    <a:lstStyle/>
                    <a:p>
                      <a:pPr marL="457200" marR="0" lvl="0" indent="-457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AutoNum type="arabicParenBoth" startAt="3"/>
                      </a:pPr>
                      <a:r>
                        <a:rPr lang="en-US" sz="2400"/>
                        <a:t>Increase in spatial resolution  increases  minute details 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(3) Increase in tonal resolution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improves quality &amp; contrast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of picture.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 Decrease in spatial resolution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gives Checker Board  (i.e.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Blocking) effect.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 Decrease in tonal resolution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 gives false contour in image.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7" name="Google Shape;347;p39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talelesir@gmail.com</a:t>
            </a:r>
            <a:endParaRPr sz="4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title"/>
          </p:nvPr>
        </p:nvSpPr>
        <p:spPr>
          <a:xfrm>
            <a:off x="-762000" y="228600"/>
            <a:ext cx="5257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Cambria"/>
                <a:ea typeface="Cambria"/>
                <a:cs typeface="Cambria"/>
                <a:sym typeface="Cambria"/>
              </a:rPr>
              <a:t>Dr. Kiran TALELE</a:t>
            </a:r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body" idx="1"/>
          </p:nvPr>
        </p:nvSpPr>
        <p:spPr>
          <a:xfrm>
            <a:off x="304800" y="39624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091-9987030881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kiran.talele@spit.ac.in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20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ktvtalele@gmail.com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354" name="Google Shape;354;p40"/>
          <p:cNvGrpSpPr/>
          <p:nvPr/>
        </p:nvGrpSpPr>
        <p:grpSpPr>
          <a:xfrm>
            <a:off x="0" y="6453188"/>
            <a:ext cx="9144000" cy="557212"/>
            <a:chOff x="0" y="6300586"/>
            <a:chExt cx="9144000" cy="557414"/>
          </a:xfrm>
        </p:grpSpPr>
        <p:sp>
          <p:nvSpPr>
            <p:cNvPr id="355" name="Google Shape;355;p40"/>
            <p:cNvSpPr txBox="1"/>
            <p:nvPr/>
          </p:nvSpPr>
          <p:spPr>
            <a:xfrm>
              <a:off x="0" y="6316706"/>
              <a:ext cx="9144000" cy="465094"/>
            </a:xfrm>
            <a:prstGeom prst="rect">
              <a:avLst/>
            </a:prstGeom>
            <a:solidFill>
              <a:srgbClr val="280C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56" name="Google Shape;356;p40"/>
            <p:cNvSpPr txBox="1"/>
            <p:nvPr/>
          </p:nvSpPr>
          <p:spPr>
            <a:xfrm>
              <a:off x="8458200" y="6300586"/>
              <a:ext cx="609600" cy="557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fld>
              <a:r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40"/>
          <p:cNvGrpSpPr/>
          <p:nvPr/>
        </p:nvGrpSpPr>
        <p:grpSpPr>
          <a:xfrm>
            <a:off x="0" y="6400800"/>
            <a:ext cx="9144000" cy="557213"/>
            <a:chOff x="0" y="6240506"/>
            <a:chExt cx="9144000" cy="557414"/>
          </a:xfrm>
        </p:grpSpPr>
        <p:sp>
          <p:nvSpPr>
            <p:cNvPr id="358" name="Google Shape;358;p40"/>
            <p:cNvSpPr txBox="1"/>
            <p:nvPr/>
          </p:nvSpPr>
          <p:spPr>
            <a:xfrm>
              <a:off x="0" y="6240506"/>
              <a:ext cx="9144000" cy="465094"/>
            </a:xfrm>
            <a:prstGeom prst="rect">
              <a:avLst/>
            </a:prstGeom>
            <a:solidFill>
              <a:srgbClr val="280C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59" name="Google Shape;359;p40"/>
            <p:cNvSpPr txBox="1"/>
            <p:nvPr/>
          </p:nvSpPr>
          <p:spPr>
            <a:xfrm>
              <a:off x="8458200" y="6240506"/>
              <a:ext cx="609600" cy="557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fld>
              <a:r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" name="Google Shape;360;p40" descr="D:\masterclass\downloa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200" y="5562600"/>
            <a:ext cx="23812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 descr="H:\spit logo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7138" y="76200"/>
            <a:ext cx="1608137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600" y="106680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 txBox="1"/>
          <p:nvPr/>
        </p:nvSpPr>
        <p:spPr>
          <a:xfrm>
            <a:off x="3048000" y="1066800"/>
            <a:ext cx="5943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Academic  :  PhD</a:t>
            </a:r>
            <a:endParaRPr/>
          </a:p>
          <a:p>
            <a:pPr marL="17145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Professional :</a:t>
            </a:r>
            <a:endParaRPr/>
          </a:p>
          <a:p>
            <a:pPr marL="623888" marR="0" lvl="1" indent="-35877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Dean-Students, Alumni &amp; External Relations @ Bharatiya Vidya Bhavans’ Sardar Patel Institute of Technology (SP-IT), Mumbai</a:t>
            </a:r>
            <a:endParaRPr/>
          </a:p>
          <a:p>
            <a:pPr marL="623888" marR="0" lvl="1" indent="-35877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Head-Academic Relation @ Sardar Patel Technology Business Incubator (SP-TBI), Mumbai</a:t>
            </a:r>
            <a:endParaRPr/>
          </a:p>
          <a:p>
            <a:pPr marL="623888" marR="0" lvl="1" indent="-35877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Treasurer-IEEE Bombay Section</a:t>
            </a:r>
            <a:endParaRPr/>
          </a:p>
        </p:txBody>
      </p:sp>
      <p:sp>
        <p:nvSpPr>
          <p:cNvPr id="364" name="Google Shape;364;p40"/>
          <p:cNvSpPr txBox="1"/>
          <p:nvPr/>
        </p:nvSpPr>
        <p:spPr>
          <a:xfrm>
            <a:off x="312738" y="4648200"/>
            <a:ext cx="806926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u="sng">
                <a:solidFill>
                  <a:schemeClr val="hlink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8"/>
              </a:rPr>
              <a:t>https://www.linkedin.com/in/k-t-v-talele/</a:t>
            </a:r>
            <a:endParaRPr sz="20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www.facebook.com/Kiran-Talele-1711929555720263</a:t>
            </a:r>
            <a:r>
              <a:rPr lang="en-US" sz="22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1524000" y="5638800"/>
            <a:ext cx="4724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Stay Connected 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4963" y="5499100"/>
            <a:ext cx="914400" cy="811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41"/>
          <p:cNvGrpSpPr/>
          <p:nvPr/>
        </p:nvGrpSpPr>
        <p:grpSpPr>
          <a:xfrm>
            <a:off x="0" y="0"/>
            <a:ext cx="9144000" cy="474663"/>
            <a:chOff x="0" y="0"/>
            <a:chExt cx="9144000" cy="356236"/>
          </a:xfrm>
        </p:grpSpPr>
        <p:sp>
          <p:nvSpPr>
            <p:cNvPr id="372" name="Google Shape;372;p41"/>
            <p:cNvSpPr/>
            <p:nvPr/>
          </p:nvSpPr>
          <p:spPr>
            <a:xfrm>
              <a:off x="0" y="0"/>
              <a:ext cx="9144000" cy="108420"/>
            </a:xfrm>
            <a:prstGeom prst="rect">
              <a:avLst/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 rot="10800000">
              <a:off x="8837613" y="73868"/>
              <a:ext cx="306387" cy="228753"/>
            </a:xfrm>
            <a:prstGeom prst="triangle">
              <a:avLst>
                <a:gd name="adj" fmla="val 0"/>
              </a:avLst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4" name="Google Shape;374;p41"/>
            <p:cNvCxnSpPr/>
            <p:nvPr/>
          </p:nvCxnSpPr>
          <p:spPr>
            <a:xfrm>
              <a:off x="0" y="145733"/>
              <a:ext cx="8858250" cy="5992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5" name="Google Shape;375;p41"/>
            <p:cNvCxnSpPr/>
            <p:nvPr/>
          </p:nvCxnSpPr>
          <p:spPr>
            <a:xfrm rot="10800000">
              <a:off x="8846820" y="145733"/>
              <a:ext cx="292100" cy="210503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376" name="Google Shape;376;p41"/>
          <p:cNvGrpSpPr/>
          <p:nvPr/>
        </p:nvGrpSpPr>
        <p:grpSpPr>
          <a:xfrm rot="10800000">
            <a:off x="-200025" y="6383338"/>
            <a:ext cx="9344025" cy="376238"/>
            <a:chOff x="0" y="73868"/>
            <a:chExt cx="9344025" cy="282368"/>
          </a:xfrm>
        </p:grpSpPr>
        <p:sp>
          <p:nvSpPr>
            <p:cNvPr id="377" name="Google Shape;377;p41"/>
            <p:cNvSpPr/>
            <p:nvPr/>
          </p:nvSpPr>
          <p:spPr>
            <a:xfrm>
              <a:off x="100012" y="75059"/>
              <a:ext cx="9144001" cy="108420"/>
            </a:xfrm>
            <a:prstGeom prst="rect">
              <a:avLst/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1"/>
            <p:cNvSpPr/>
            <p:nvPr/>
          </p:nvSpPr>
          <p:spPr>
            <a:xfrm rot="10800000">
              <a:off x="9037637" y="73868"/>
              <a:ext cx="306388" cy="228754"/>
            </a:xfrm>
            <a:prstGeom prst="triangle">
              <a:avLst>
                <a:gd name="adj" fmla="val 0"/>
              </a:avLst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9" name="Google Shape;379;p41"/>
            <p:cNvCxnSpPr/>
            <p:nvPr/>
          </p:nvCxnSpPr>
          <p:spPr>
            <a:xfrm>
              <a:off x="0" y="145733"/>
              <a:ext cx="8858250" cy="5992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80" name="Google Shape;380;p41"/>
            <p:cNvCxnSpPr/>
            <p:nvPr/>
          </p:nvCxnSpPr>
          <p:spPr>
            <a:xfrm rot="10800000">
              <a:off x="8846820" y="145733"/>
              <a:ext cx="292100" cy="210503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381" name="Google Shape;381;p41"/>
          <p:cNvSpPr txBox="1"/>
          <p:nvPr/>
        </p:nvSpPr>
        <p:spPr>
          <a:xfrm>
            <a:off x="1917700" y="3657600"/>
            <a:ext cx="51752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1"/>
          <p:cNvSpPr/>
          <p:nvPr/>
        </p:nvSpPr>
        <p:spPr>
          <a:xfrm>
            <a:off x="76200" y="304800"/>
            <a:ext cx="9048750" cy="623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Kiran TALELE  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an Associate Professor in Electronics &amp; Telecommunication Engineering Department of Bharatiya Vidya Bhavans’ Sardar Patel Institute of Technology, Mumbai with 33+ years experience in Academics.</a:t>
            </a:r>
            <a:endParaRPr/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Dean of Students, Alumni and External Relations at Sardar Patel Institute of Technology, Andheri Mumbai.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He is also a Head of  Sardar Patel Technology Business Incubator, Mumbai.</a:t>
            </a:r>
            <a:endParaRPr/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 area of research is Digital Signal &amp; Image Processing, Computer Vision, Machine Learning and Multimedia System Design.</a:t>
            </a:r>
            <a:endParaRPr/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has published 85+ research papers at various national &amp; international refereed conferences and journals. 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has filed published 25+ patents at Indian Patent Office. One patent is granted in 2021.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Treasurer of IEEE Bombay Section and Mentor for Startup Incubation &amp; Intellectual Asset Creation.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recipient of P.R. Bapat IEEE Bombay Section Outstanding Volunteer Award 2019.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8"/>
          <p:cNvGrpSpPr/>
          <p:nvPr/>
        </p:nvGrpSpPr>
        <p:grpSpPr>
          <a:xfrm>
            <a:off x="2057400" y="4818063"/>
            <a:ext cx="7086600" cy="1125537"/>
            <a:chOff x="2209800" y="4343400"/>
            <a:chExt cx="6934200" cy="1125538"/>
          </a:xfrm>
        </p:grpSpPr>
        <p:grpSp>
          <p:nvGrpSpPr>
            <p:cNvPr id="185" name="Google Shape;185;p28"/>
            <p:cNvGrpSpPr/>
            <p:nvPr/>
          </p:nvGrpSpPr>
          <p:grpSpPr>
            <a:xfrm>
              <a:off x="2235200" y="4343400"/>
              <a:ext cx="1041400" cy="1039812"/>
              <a:chOff x="1016388" y="754824"/>
              <a:chExt cx="731924" cy="731924"/>
            </a:xfrm>
          </p:grpSpPr>
          <p:grpSp>
            <p:nvGrpSpPr>
              <p:cNvPr id="186" name="Google Shape;186;p28"/>
              <p:cNvGrpSpPr/>
              <p:nvPr/>
            </p:nvGrpSpPr>
            <p:grpSpPr>
              <a:xfrm>
                <a:off x="1016388" y="754824"/>
                <a:ext cx="731924" cy="731924"/>
                <a:chOff x="1704975" y="1095375"/>
                <a:chExt cx="1514475" cy="1514475"/>
              </a:xfrm>
            </p:grpSpPr>
            <p:sp>
              <p:nvSpPr>
                <p:cNvPr id="187" name="Google Shape;187;p28"/>
                <p:cNvSpPr/>
                <p:nvPr/>
              </p:nvSpPr>
              <p:spPr>
                <a:xfrm>
                  <a:off x="1704975" y="1095375"/>
                  <a:ext cx="1514475" cy="1514475"/>
                </a:xfrm>
                <a:prstGeom prst="ellipse">
                  <a:avLst/>
                </a:prstGeom>
                <a:solidFill>
                  <a:srgbClr val="FFC000"/>
                </a:solidFill>
                <a:ln w="25400" cap="flat" cmpd="sng">
                  <a:solidFill>
                    <a:srgbClr val="208A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800" b="0" i="0" u="none" strike="noStrike" cap="none">
                    <a:solidFill>
                      <a:srgbClr val="17171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88" name="Google Shape;188;p28"/>
                <p:cNvSpPr/>
                <p:nvPr/>
              </p:nvSpPr>
              <p:spPr>
                <a:xfrm>
                  <a:off x="1781186" y="1143011"/>
                  <a:ext cx="1362054" cy="13620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800" b="0" i="0" u="none" strike="noStrike" cap="none">
                    <a:solidFill>
                      <a:srgbClr val="17171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89" name="Google Shape;189;p28"/>
              <p:cNvSpPr txBox="1"/>
              <p:nvPr/>
            </p:nvSpPr>
            <p:spPr>
              <a:xfrm>
                <a:off x="1230610" y="817246"/>
                <a:ext cx="342624" cy="45495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i="0" u="none" strike="noStrike" cap="none">
                    <a:solidFill>
                      <a:srgbClr val="171717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sp>
          <p:nvSpPr>
            <p:cNvPr id="190" name="Google Shape;190;p28"/>
            <p:cNvSpPr/>
            <p:nvPr/>
          </p:nvSpPr>
          <p:spPr>
            <a:xfrm>
              <a:off x="2209800" y="4953000"/>
              <a:ext cx="6934200" cy="515938"/>
            </a:xfrm>
            <a:prstGeom prst="rect">
              <a:avLst/>
            </a:prstGeom>
            <a:gradFill>
              <a:gsLst>
                <a:gs pos="0">
                  <a:srgbClr val="F2F2F2"/>
                </a:gs>
                <a:gs pos="55000">
                  <a:srgbClr val="F2F2F2"/>
                </a:gs>
                <a:gs pos="100000">
                  <a:srgbClr val="59595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2442804" y="4832350"/>
              <a:ext cx="4872891" cy="60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     Image  Fundamentals</a:t>
              </a:r>
              <a:endParaRPr sz="2400" b="1" i="0" u="none" strike="noStrike" cap="none">
                <a:solidFill>
                  <a:srgbClr val="17171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28"/>
          <p:cNvGrpSpPr/>
          <p:nvPr/>
        </p:nvGrpSpPr>
        <p:grpSpPr>
          <a:xfrm>
            <a:off x="0" y="428625"/>
            <a:ext cx="3887788" cy="4357688"/>
            <a:chOff x="268288" y="1312760"/>
            <a:chExt cx="3990137" cy="5345533"/>
          </a:xfrm>
        </p:grpSpPr>
        <p:grpSp>
          <p:nvGrpSpPr>
            <p:cNvPr id="193" name="Google Shape;193;p28"/>
            <p:cNvGrpSpPr/>
            <p:nvPr/>
          </p:nvGrpSpPr>
          <p:grpSpPr>
            <a:xfrm>
              <a:off x="715960" y="1312760"/>
              <a:ext cx="3542465" cy="5142016"/>
              <a:chOff x="715960" y="1312760"/>
              <a:chExt cx="3542465" cy="5142016"/>
            </a:xfrm>
          </p:grpSpPr>
          <p:grpSp>
            <p:nvGrpSpPr>
              <p:cNvPr id="194" name="Google Shape;194;p28"/>
              <p:cNvGrpSpPr/>
              <p:nvPr/>
            </p:nvGrpSpPr>
            <p:grpSpPr>
              <a:xfrm>
                <a:off x="715960" y="1312760"/>
                <a:ext cx="3542465" cy="5142016"/>
                <a:chOff x="8240713" y="-3600450"/>
                <a:chExt cx="3344440" cy="4854575"/>
              </a:xfrm>
            </p:grpSpPr>
            <p:sp>
              <p:nvSpPr>
                <p:cNvPr id="195" name="Google Shape;195;p28"/>
                <p:cNvSpPr/>
                <p:nvPr/>
              </p:nvSpPr>
              <p:spPr>
                <a:xfrm>
                  <a:off x="8240713" y="-3600450"/>
                  <a:ext cx="3136900" cy="485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" h="3058" extrusionOk="0">
                      <a:moveTo>
                        <a:pt x="588" y="4"/>
                      </a:moveTo>
                      <a:lnTo>
                        <a:pt x="566" y="8"/>
                      </a:lnTo>
                      <a:lnTo>
                        <a:pt x="558" y="12"/>
                      </a:lnTo>
                      <a:lnTo>
                        <a:pt x="550" y="16"/>
                      </a:lnTo>
                      <a:lnTo>
                        <a:pt x="542" y="20"/>
                      </a:lnTo>
                      <a:lnTo>
                        <a:pt x="534" y="24"/>
                      </a:lnTo>
                      <a:lnTo>
                        <a:pt x="526" y="28"/>
                      </a:lnTo>
                      <a:lnTo>
                        <a:pt x="514" y="30"/>
                      </a:lnTo>
                      <a:lnTo>
                        <a:pt x="510" y="34"/>
                      </a:lnTo>
                      <a:lnTo>
                        <a:pt x="506" y="38"/>
                      </a:lnTo>
                      <a:lnTo>
                        <a:pt x="502" y="42"/>
                      </a:lnTo>
                      <a:lnTo>
                        <a:pt x="500" y="46"/>
                      </a:lnTo>
                      <a:lnTo>
                        <a:pt x="492" y="50"/>
                      </a:lnTo>
                      <a:lnTo>
                        <a:pt x="488" y="54"/>
                      </a:lnTo>
                      <a:lnTo>
                        <a:pt x="484" y="58"/>
                      </a:lnTo>
                      <a:lnTo>
                        <a:pt x="476" y="62"/>
                      </a:lnTo>
                      <a:lnTo>
                        <a:pt x="476" y="70"/>
                      </a:lnTo>
                      <a:lnTo>
                        <a:pt x="468" y="70"/>
                      </a:lnTo>
                      <a:lnTo>
                        <a:pt x="464" y="82"/>
                      </a:lnTo>
                      <a:lnTo>
                        <a:pt x="464" y="90"/>
                      </a:lnTo>
                      <a:lnTo>
                        <a:pt x="464" y="94"/>
                      </a:lnTo>
                      <a:lnTo>
                        <a:pt x="460" y="98"/>
                      </a:lnTo>
                      <a:lnTo>
                        <a:pt x="460" y="104"/>
                      </a:lnTo>
                      <a:lnTo>
                        <a:pt x="460" y="116"/>
                      </a:lnTo>
                      <a:lnTo>
                        <a:pt x="456" y="168"/>
                      </a:lnTo>
                      <a:lnTo>
                        <a:pt x="452" y="178"/>
                      </a:lnTo>
                      <a:lnTo>
                        <a:pt x="452" y="182"/>
                      </a:lnTo>
                      <a:lnTo>
                        <a:pt x="456" y="256"/>
                      </a:lnTo>
                      <a:lnTo>
                        <a:pt x="460" y="260"/>
                      </a:lnTo>
                      <a:lnTo>
                        <a:pt x="464" y="264"/>
                      </a:lnTo>
                      <a:lnTo>
                        <a:pt x="468" y="276"/>
                      </a:lnTo>
                      <a:lnTo>
                        <a:pt x="472" y="284"/>
                      </a:lnTo>
                      <a:lnTo>
                        <a:pt x="444" y="284"/>
                      </a:lnTo>
                      <a:lnTo>
                        <a:pt x="436" y="288"/>
                      </a:lnTo>
                      <a:lnTo>
                        <a:pt x="428" y="292"/>
                      </a:lnTo>
                      <a:lnTo>
                        <a:pt x="424" y="296"/>
                      </a:lnTo>
                      <a:lnTo>
                        <a:pt x="422" y="304"/>
                      </a:lnTo>
                      <a:lnTo>
                        <a:pt x="418" y="308"/>
                      </a:lnTo>
                      <a:lnTo>
                        <a:pt x="414" y="312"/>
                      </a:lnTo>
                      <a:lnTo>
                        <a:pt x="410" y="320"/>
                      </a:lnTo>
                      <a:lnTo>
                        <a:pt x="406" y="324"/>
                      </a:lnTo>
                      <a:lnTo>
                        <a:pt x="402" y="332"/>
                      </a:lnTo>
                      <a:lnTo>
                        <a:pt x="398" y="334"/>
                      </a:lnTo>
                      <a:lnTo>
                        <a:pt x="394" y="338"/>
                      </a:lnTo>
                      <a:lnTo>
                        <a:pt x="390" y="342"/>
                      </a:lnTo>
                      <a:lnTo>
                        <a:pt x="386" y="350"/>
                      </a:lnTo>
                      <a:lnTo>
                        <a:pt x="382" y="354"/>
                      </a:lnTo>
                      <a:lnTo>
                        <a:pt x="378" y="358"/>
                      </a:lnTo>
                      <a:lnTo>
                        <a:pt x="348" y="362"/>
                      </a:lnTo>
                      <a:lnTo>
                        <a:pt x="320" y="366"/>
                      </a:lnTo>
                      <a:lnTo>
                        <a:pt x="300" y="370"/>
                      </a:lnTo>
                      <a:lnTo>
                        <a:pt x="292" y="374"/>
                      </a:lnTo>
                      <a:lnTo>
                        <a:pt x="284" y="378"/>
                      </a:lnTo>
                      <a:lnTo>
                        <a:pt x="276" y="382"/>
                      </a:lnTo>
                      <a:lnTo>
                        <a:pt x="230" y="386"/>
                      </a:lnTo>
                      <a:lnTo>
                        <a:pt x="210" y="390"/>
                      </a:lnTo>
                      <a:lnTo>
                        <a:pt x="196" y="394"/>
                      </a:lnTo>
                      <a:lnTo>
                        <a:pt x="184" y="398"/>
                      </a:lnTo>
                      <a:lnTo>
                        <a:pt x="168" y="402"/>
                      </a:lnTo>
                      <a:lnTo>
                        <a:pt x="156" y="406"/>
                      </a:lnTo>
                      <a:lnTo>
                        <a:pt x="144" y="408"/>
                      </a:lnTo>
                      <a:lnTo>
                        <a:pt x="140" y="412"/>
                      </a:lnTo>
                      <a:lnTo>
                        <a:pt x="128" y="416"/>
                      </a:lnTo>
                      <a:lnTo>
                        <a:pt x="118" y="420"/>
                      </a:lnTo>
                      <a:lnTo>
                        <a:pt x="114" y="424"/>
                      </a:lnTo>
                      <a:lnTo>
                        <a:pt x="110" y="428"/>
                      </a:lnTo>
                      <a:lnTo>
                        <a:pt x="106" y="436"/>
                      </a:lnTo>
                      <a:lnTo>
                        <a:pt x="102" y="448"/>
                      </a:lnTo>
                      <a:lnTo>
                        <a:pt x="98" y="468"/>
                      </a:lnTo>
                      <a:lnTo>
                        <a:pt x="94" y="526"/>
                      </a:lnTo>
                      <a:lnTo>
                        <a:pt x="94" y="542"/>
                      </a:lnTo>
                      <a:lnTo>
                        <a:pt x="98" y="550"/>
                      </a:lnTo>
                      <a:lnTo>
                        <a:pt x="102" y="558"/>
                      </a:lnTo>
                      <a:lnTo>
                        <a:pt x="102" y="600"/>
                      </a:lnTo>
                      <a:lnTo>
                        <a:pt x="94" y="604"/>
                      </a:lnTo>
                      <a:lnTo>
                        <a:pt x="90" y="608"/>
                      </a:lnTo>
                      <a:lnTo>
                        <a:pt x="86" y="612"/>
                      </a:lnTo>
                      <a:lnTo>
                        <a:pt x="82" y="616"/>
                      </a:lnTo>
                      <a:lnTo>
                        <a:pt x="78" y="646"/>
                      </a:lnTo>
                      <a:lnTo>
                        <a:pt x="66" y="650"/>
                      </a:lnTo>
                      <a:lnTo>
                        <a:pt x="62" y="654"/>
                      </a:lnTo>
                      <a:lnTo>
                        <a:pt x="58" y="658"/>
                      </a:lnTo>
                      <a:lnTo>
                        <a:pt x="54" y="662"/>
                      </a:lnTo>
                      <a:lnTo>
                        <a:pt x="50" y="678"/>
                      </a:lnTo>
                      <a:lnTo>
                        <a:pt x="46" y="694"/>
                      </a:lnTo>
                      <a:lnTo>
                        <a:pt x="44" y="706"/>
                      </a:lnTo>
                      <a:lnTo>
                        <a:pt x="40" y="712"/>
                      </a:lnTo>
                      <a:lnTo>
                        <a:pt x="36" y="724"/>
                      </a:lnTo>
                      <a:lnTo>
                        <a:pt x="32" y="732"/>
                      </a:lnTo>
                      <a:lnTo>
                        <a:pt x="28" y="744"/>
                      </a:lnTo>
                      <a:lnTo>
                        <a:pt x="24" y="752"/>
                      </a:lnTo>
                      <a:lnTo>
                        <a:pt x="20" y="760"/>
                      </a:lnTo>
                      <a:lnTo>
                        <a:pt x="16" y="772"/>
                      </a:lnTo>
                      <a:lnTo>
                        <a:pt x="12" y="780"/>
                      </a:lnTo>
                      <a:lnTo>
                        <a:pt x="8" y="790"/>
                      </a:lnTo>
                      <a:lnTo>
                        <a:pt x="4" y="802"/>
                      </a:lnTo>
                      <a:lnTo>
                        <a:pt x="0" y="826"/>
                      </a:lnTo>
                      <a:lnTo>
                        <a:pt x="0" y="884"/>
                      </a:lnTo>
                      <a:lnTo>
                        <a:pt x="4" y="912"/>
                      </a:lnTo>
                      <a:lnTo>
                        <a:pt x="8" y="920"/>
                      </a:lnTo>
                      <a:lnTo>
                        <a:pt x="12" y="928"/>
                      </a:lnTo>
                      <a:lnTo>
                        <a:pt x="16" y="936"/>
                      </a:lnTo>
                      <a:lnTo>
                        <a:pt x="20" y="938"/>
                      </a:lnTo>
                      <a:lnTo>
                        <a:pt x="24" y="946"/>
                      </a:lnTo>
                      <a:lnTo>
                        <a:pt x="28" y="950"/>
                      </a:lnTo>
                      <a:lnTo>
                        <a:pt x="32" y="954"/>
                      </a:lnTo>
                      <a:lnTo>
                        <a:pt x="40" y="958"/>
                      </a:lnTo>
                      <a:lnTo>
                        <a:pt x="44" y="962"/>
                      </a:lnTo>
                      <a:lnTo>
                        <a:pt x="46" y="966"/>
                      </a:lnTo>
                      <a:lnTo>
                        <a:pt x="50" y="970"/>
                      </a:lnTo>
                      <a:lnTo>
                        <a:pt x="66" y="974"/>
                      </a:lnTo>
                      <a:lnTo>
                        <a:pt x="118" y="978"/>
                      </a:lnTo>
                      <a:lnTo>
                        <a:pt x="128" y="982"/>
                      </a:lnTo>
                      <a:lnTo>
                        <a:pt x="148" y="986"/>
                      </a:lnTo>
                      <a:lnTo>
                        <a:pt x="164" y="990"/>
                      </a:lnTo>
                      <a:lnTo>
                        <a:pt x="176" y="990"/>
                      </a:lnTo>
                      <a:lnTo>
                        <a:pt x="176" y="1012"/>
                      </a:lnTo>
                      <a:lnTo>
                        <a:pt x="180" y="1028"/>
                      </a:lnTo>
                      <a:lnTo>
                        <a:pt x="180" y="1044"/>
                      </a:lnTo>
                      <a:lnTo>
                        <a:pt x="176" y="1106"/>
                      </a:lnTo>
                      <a:lnTo>
                        <a:pt x="172" y="1126"/>
                      </a:lnTo>
                      <a:lnTo>
                        <a:pt x="168" y="1146"/>
                      </a:lnTo>
                      <a:lnTo>
                        <a:pt x="164" y="1164"/>
                      </a:lnTo>
                      <a:lnTo>
                        <a:pt x="160" y="1192"/>
                      </a:lnTo>
                      <a:lnTo>
                        <a:pt x="156" y="1208"/>
                      </a:lnTo>
                      <a:lnTo>
                        <a:pt x="152" y="1220"/>
                      </a:lnTo>
                      <a:lnTo>
                        <a:pt x="148" y="1236"/>
                      </a:lnTo>
                      <a:lnTo>
                        <a:pt x="144" y="1246"/>
                      </a:lnTo>
                      <a:lnTo>
                        <a:pt x="140" y="1332"/>
                      </a:lnTo>
                      <a:lnTo>
                        <a:pt x="136" y="1462"/>
                      </a:lnTo>
                      <a:lnTo>
                        <a:pt x="132" y="1628"/>
                      </a:lnTo>
                      <a:lnTo>
                        <a:pt x="132" y="1640"/>
                      </a:lnTo>
                      <a:lnTo>
                        <a:pt x="152" y="1644"/>
                      </a:lnTo>
                      <a:lnTo>
                        <a:pt x="160" y="1644"/>
                      </a:lnTo>
                      <a:lnTo>
                        <a:pt x="156" y="1660"/>
                      </a:lnTo>
                      <a:lnTo>
                        <a:pt x="156" y="1726"/>
                      </a:lnTo>
                      <a:lnTo>
                        <a:pt x="160" y="1758"/>
                      </a:lnTo>
                      <a:lnTo>
                        <a:pt x="164" y="1788"/>
                      </a:lnTo>
                      <a:lnTo>
                        <a:pt x="168" y="1816"/>
                      </a:lnTo>
                      <a:lnTo>
                        <a:pt x="172" y="1844"/>
                      </a:lnTo>
                      <a:lnTo>
                        <a:pt x="176" y="1932"/>
                      </a:lnTo>
                      <a:lnTo>
                        <a:pt x="180" y="1948"/>
                      </a:lnTo>
                      <a:lnTo>
                        <a:pt x="184" y="1960"/>
                      </a:lnTo>
                      <a:lnTo>
                        <a:pt x="188" y="1968"/>
                      </a:lnTo>
                      <a:lnTo>
                        <a:pt x="192" y="2018"/>
                      </a:lnTo>
                      <a:lnTo>
                        <a:pt x="196" y="2038"/>
                      </a:lnTo>
                      <a:lnTo>
                        <a:pt x="196" y="2062"/>
                      </a:lnTo>
                      <a:lnTo>
                        <a:pt x="192" y="2080"/>
                      </a:lnTo>
                      <a:lnTo>
                        <a:pt x="188" y="2096"/>
                      </a:lnTo>
                      <a:lnTo>
                        <a:pt x="184" y="2112"/>
                      </a:lnTo>
                      <a:lnTo>
                        <a:pt x="180" y="2128"/>
                      </a:lnTo>
                      <a:lnTo>
                        <a:pt x="176" y="2178"/>
                      </a:lnTo>
                      <a:lnTo>
                        <a:pt x="172" y="2198"/>
                      </a:lnTo>
                      <a:lnTo>
                        <a:pt x="168" y="2220"/>
                      </a:lnTo>
                      <a:lnTo>
                        <a:pt x="164" y="2244"/>
                      </a:lnTo>
                      <a:lnTo>
                        <a:pt x="160" y="2272"/>
                      </a:lnTo>
                      <a:lnTo>
                        <a:pt x="156" y="2298"/>
                      </a:lnTo>
                      <a:lnTo>
                        <a:pt x="152" y="2322"/>
                      </a:lnTo>
                      <a:lnTo>
                        <a:pt x="148" y="2354"/>
                      </a:lnTo>
                      <a:lnTo>
                        <a:pt x="148" y="2466"/>
                      </a:lnTo>
                      <a:lnTo>
                        <a:pt x="152" y="2518"/>
                      </a:lnTo>
                      <a:lnTo>
                        <a:pt x="156" y="2548"/>
                      </a:lnTo>
                      <a:lnTo>
                        <a:pt x="160" y="2572"/>
                      </a:lnTo>
                      <a:lnTo>
                        <a:pt x="160" y="2626"/>
                      </a:lnTo>
                      <a:lnTo>
                        <a:pt x="160" y="2744"/>
                      </a:lnTo>
                      <a:lnTo>
                        <a:pt x="164" y="2774"/>
                      </a:lnTo>
                      <a:lnTo>
                        <a:pt x="168" y="2798"/>
                      </a:lnTo>
                      <a:lnTo>
                        <a:pt x="172" y="2826"/>
                      </a:lnTo>
                      <a:lnTo>
                        <a:pt x="176" y="2872"/>
                      </a:lnTo>
                      <a:lnTo>
                        <a:pt x="176" y="2914"/>
                      </a:lnTo>
                      <a:lnTo>
                        <a:pt x="172" y="2918"/>
                      </a:lnTo>
                      <a:lnTo>
                        <a:pt x="168" y="2926"/>
                      </a:lnTo>
                      <a:lnTo>
                        <a:pt x="164" y="2930"/>
                      </a:lnTo>
                      <a:lnTo>
                        <a:pt x="160" y="2934"/>
                      </a:lnTo>
                      <a:lnTo>
                        <a:pt x="156" y="2938"/>
                      </a:lnTo>
                      <a:lnTo>
                        <a:pt x="152" y="2942"/>
                      </a:lnTo>
                      <a:lnTo>
                        <a:pt x="148" y="2946"/>
                      </a:lnTo>
                      <a:lnTo>
                        <a:pt x="144" y="2950"/>
                      </a:lnTo>
                      <a:lnTo>
                        <a:pt x="140" y="2954"/>
                      </a:lnTo>
                      <a:lnTo>
                        <a:pt x="136" y="2958"/>
                      </a:lnTo>
                      <a:lnTo>
                        <a:pt x="132" y="2966"/>
                      </a:lnTo>
                      <a:lnTo>
                        <a:pt x="128" y="2970"/>
                      </a:lnTo>
                      <a:lnTo>
                        <a:pt x="124" y="2974"/>
                      </a:lnTo>
                      <a:lnTo>
                        <a:pt x="122" y="2980"/>
                      </a:lnTo>
                      <a:lnTo>
                        <a:pt x="118" y="3012"/>
                      </a:lnTo>
                      <a:lnTo>
                        <a:pt x="114" y="3020"/>
                      </a:lnTo>
                      <a:lnTo>
                        <a:pt x="114" y="3052"/>
                      </a:lnTo>
                      <a:lnTo>
                        <a:pt x="118" y="3054"/>
                      </a:lnTo>
                      <a:lnTo>
                        <a:pt x="124" y="3058"/>
                      </a:lnTo>
                      <a:lnTo>
                        <a:pt x="160" y="3058"/>
                      </a:lnTo>
                      <a:lnTo>
                        <a:pt x="234" y="3054"/>
                      </a:lnTo>
                      <a:lnTo>
                        <a:pt x="276" y="3052"/>
                      </a:lnTo>
                      <a:lnTo>
                        <a:pt x="288" y="3048"/>
                      </a:lnTo>
                      <a:lnTo>
                        <a:pt x="300" y="3044"/>
                      </a:lnTo>
                      <a:lnTo>
                        <a:pt x="308" y="3040"/>
                      </a:lnTo>
                      <a:lnTo>
                        <a:pt x="312" y="3036"/>
                      </a:lnTo>
                      <a:lnTo>
                        <a:pt x="316" y="3032"/>
                      </a:lnTo>
                      <a:lnTo>
                        <a:pt x="320" y="3028"/>
                      </a:lnTo>
                      <a:lnTo>
                        <a:pt x="324" y="3024"/>
                      </a:lnTo>
                      <a:lnTo>
                        <a:pt x="328" y="3020"/>
                      </a:lnTo>
                      <a:lnTo>
                        <a:pt x="332" y="3012"/>
                      </a:lnTo>
                      <a:lnTo>
                        <a:pt x="332" y="3000"/>
                      </a:lnTo>
                      <a:lnTo>
                        <a:pt x="348" y="2996"/>
                      </a:lnTo>
                      <a:lnTo>
                        <a:pt x="358" y="2992"/>
                      </a:lnTo>
                      <a:lnTo>
                        <a:pt x="366" y="2988"/>
                      </a:lnTo>
                      <a:lnTo>
                        <a:pt x="370" y="2984"/>
                      </a:lnTo>
                      <a:lnTo>
                        <a:pt x="374" y="2980"/>
                      </a:lnTo>
                      <a:lnTo>
                        <a:pt x="382" y="2978"/>
                      </a:lnTo>
                      <a:lnTo>
                        <a:pt x="386" y="2970"/>
                      </a:lnTo>
                      <a:lnTo>
                        <a:pt x="386" y="2962"/>
                      </a:lnTo>
                      <a:lnTo>
                        <a:pt x="382" y="2926"/>
                      </a:lnTo>
                      <a:lnTo>
                        <a:pt x="378" y="2910"/>
                      </a:lnTo>
                      <a:lnTo>
                        <a:pt x="374" y="2896"/>
                      </a:lnTo>
                      <a:lnTo>
                        <a:pt x="382" y="2896"/>
                      </a:lnTo>
                      <a:lnTo>
                        <a:pt x="386" y="2864"/>
                      </a:lnTo>
                      <a:lnTo>
                        <a:pt x="390" y="2848"/>
                      </a:lnTo>
                      <a:lnTo>
                        <a:pt x="394" y="2826"/>
                      </a:lnTo>
                      <a:lnTo>
                        <a:pt x="398" y="2818"/>
                      </a:lnTo>
                      <a:lnTo>
                        <a:pt x="402" y="2806"/>
                      </a:lnTo>
                      <a:lnTo>
                        <a:pt x="406" y="2790"/>
                      </a:lnTo>
                      <a:lnTo>
                        <a:pt x="410" y="2778"/>
                      </a:lnTo>
                      <a:lnTo>
                        <a:pt x="414" y="2762"/>
                      </a:lnTo>
                      <a:lnTo>
                        <a:pt x="418" y="2750"/>
                      </a:lnTo>
                      <a:lnTo>
                        <a:pt x="422" y="2736"/>
                      </a:lnTo>
                      <a:lnTo>
                        <a:pt x="424" y="2720"/>
                      </a:lnTo>
                      <a:lnTo>
                        <a:pt x="428" y="2700"/>
                      </a:lnTo>
                      <a:lnTo>
                        <a:pt x="432" y="2676"/>
                      </a:lnTo>
                      <a:lnTo>
                        <a:pt x="436" y="2654"/>
                      </a:lnTo>
                      <a:lnTo>
                        <a:pt x="440" y="2630"/>
                      </a:lnTo>
                      <a:lnTo>
                        <a:pt x="444" y="2588"/>
                      </a:lnTo>
                      <a:lnTo>
                        <a:pt x="448" y="2514"/>
                      </a:lnTo>
                      <a:lnTo>
                        <a:pt x="448" y="2408"/>
                      </a:lnTo>
                      <a:lnTo>
                        <a:pt x="444" y="2272"/>
                      </a:lnTo>
                      <a:lnTo>
                        <a:pt x="440" y="2162"/>
                      </a:lnTo>
                      <a:lnTo>
                        <a:pt x="440" y="1948"/>
                      </a:lnTo>
                      <a:lnTo>
                        <a:pt x="444" y="1918"/>
                      </a:lnTo>
                      <a:lnTo>
                        <a:pt x="448" y="1906"/>
                      </a:lnTo>
                      <a:lnTo>
                        <a:pt x="452" y="1894"/>
                      </a:lnTo>
                      <a:lnTo>
                        <a:pt x="456" y="1878"/>
                      </a:lnTo>
                      <a:lnTo>
                        <a:pt x="460" y="1866"/>
                      </a:lnTo>
                      <a:lnTo>
                        <a:pt x="464" y="1850"/>
                      </a:lnTo>
                      <a:lnTo>
                        <a:pt x="468" y="1840"/>
                      </a:lnTo>
                      <a:lnTo>
                        <a:pt x="472" y="1832"/>
                      </a:lnTo>
                      <a:lnTo>
                        <a:pt x="476" y="1824"/>
                      </a:lnTo>
                      <a:lnTo>
                        <a:pt x="480" y="1816"/>
                      </a:lnTo>
                      <a:lnTo>
                        <a:pt x="484" y="1808"/>
                      </a:lnTo>
                      <a:lnTo>
                        <a:pt x="488" y="1792"/>
                      </a:lnTo>
                      <a:lnTo>
                        <a:pt x="492" y="1780"/>
                      </a:lnTo>
                      <a:lnTo>
                        <a:pt x="496" y="1764"/>
                      </a:lnTo>
                      <a:lnTo>
                        <a:pt x="500" y="1746"/>
                      </a:lnTo>
                      <a:lnTo>
                        <a:pt x="502" y="1730"/>
                      </a:lnTo>
                      <a:lnTo>
                        <a:pt x="502" y="1754"/>
                      </a:lnTo>
                      <a:lnTo>
                        <a:pt x="506" y="1784"/>
                      </a:lnTo>
                      <a:lnTo>
                        <a:pt x="510" y="1812"/>
                      </a:lnTo>
                      <a:lnTo>
                        <a:pt x="514" y="1836"/>
                      </a:lnTo>
                      <a:lnTo>
                        <a:pt x="518" y="1854"/>
                      </a:lnTo>
                      <a:lnTo>
                        <a:pt x="522" y="1878"/>
                      </a:lnTo>
                      <a:lnTo>
                        <a:pt x="526" y="1898"/>
                      </a:lnTo>
                      <a:lnTo>
                        <a:pt x="530" y="1918"/>
                      </a:lnTo>
                      <a:lnTo>
                        <a:pt x="534" y="1936"/>
                      </a:lnTo>
                      <a:lnTo>
                        <a:pt x="538" y="1952"/>
                      </a:lnTo>
                      <a:lnTo>
                        <a:pt x="542" y="1968"/>
                      </a:lnTo>
                      <a:lnTo>
                        <a:pt x="546" y="2038"/>
                      </a:lnTo>
                      <a:lnTo>
                        <a:pt x="550" y="2140"/>
                      </a:lnTo>
                      <a:lnTo>
                        <a:pt x="550" y="2182"/>
                      </a:lnTo>
                      <a:lnTo>
                        <a:pt x="546" y="2220"/>
                      </a:lnTo>
                      <a:lnTo>
                        <a:pt x="542" y="2264"/>
                      </a:lnTo>
                      <a:lnTo>
                        <a:pt x="538" y="2338"/>
                      </a:lnTo>
                      <a:lnTo>
                        <a:pt x="538" y="2580"/>
                      </a:lnTo>
                      <a:lnTo>
                        <a:pt x="542" y="2626"/>
                      </a:lnTo>
                      <a:lnTo>
                        <a:pt x="546" y="2658"/>
                      </a:lnTo>
                      <a:lnTo>
                        <a:pt x="550" y="2680"/>
                      </a:lnTo>
                      <a:lnTo>
                        <a:pt x="554" y="2704"/>
                      </a:lnTo>
                      <a:lnTo>
                        <a:pt x="558" y="2732"/>
                      </a:lnTo>
                      <a:lnTo>
                        <a:pt x="562" y="2748"/>
                      </a:lnTo>
                      <a:lnTo>
                        <a:pt x="566" y="2762"/>
                      </a:lnTo>
                      <a:lnTo>
                        <a:pt x="570" y="2778"/>
                      </a:lnTo>
                      <a:lnTo>
                        <a:pt x="574" y="2794"/>
                      </a:lnTo>
                      <a:lnTo>
                        <a:pt x="576" y="2806"/>
                      </a:lnTo>
                      <a:lnTo>
                        <a:pt x="580" y="2826"/>
                      </a:lnTo>
                      <a:lnTo>
                        <a:pt x="584" y="2840"/>
                      </a:lnTo>
                      <a:lnTo>
                        <a:pt x="588" y="2848"/>
                      </a:lnTo>
                      <a:lnTo>
                        <a:pt x="592" y="2860"/>
                      </a:lnTo>
                      <a:lnTo>
                        <a:pt x="596" y="2868"/>
                      </a:lnTo>
                      <a:lnTo>
                        <a:pt x="596" y="2884"/>
                      </a:lnTo>
                      <a:lnTo>
                        <a:pt x="592" y="2922"/>
                      </a:lnTo>
                      <a:lnTo>
                        <a:pt x="592" y="2938"/>
                      </a:lnTo>
                      <a:lnTo>
                        <a:pt x="596" y="2942"/>
                      </a:lnTo>
                      <a:lnTo>
                        <a:pt x="600" y="2946"/>
                      </a:lnTo>
                      <a:lnTo>
                        <a:pt x="608" y="2950"/>
                      </a:lnTo>
                      <a:lnTo>
                        <a:pt x="620" y="2954"/>
                      </a:lnTo>
                      <a:lnTo>
                        <a:pt x="640" y="2954"/>
                      </a:lnTo>
                      <a:lnTo>
                        <a:pt x="640" y="2974"/>
                      </a:lnTo>
                      <a:lnTo>
                        <a:pt x="644" y="2980"/>
                      </a:lnTo>
                      <a:lnTo>
                        <a:pt x="652" y="2984"/>
                      </a:lnTo>
                      <a:lnTo>
                        <a:pt x="654" y="2988"/>
                      </a:lnTo>
                      <a:lnTo>
                        <a:pt x="658" y="2992"/>
                      </a:lnTo>
                      <a:lnTo>
                        <a:pt x="666" y="2996"/>
                      </a:lnTo>
                      <a:lnTo>
                        <a:pt x="686" y="3000"/>
                      </a:lnTo>
                      <a:lnTo>
                        <a:pt x="698" y="3000"/>
                      </a:lnTo>
                      <a:lnTo>
                        <a:pt x="752" y="2996"/>
                      </a:lnTo>
                      <a:lnTo>
                        <a:pt x="796" y="2992"/>
                      </a:lnTo>
                      <a:lnTo>
                        <a:pt x="826" y="2988"/>
                      </a:lnTo>
                      <a:lnTo>
                        <a:pt x="838" y="2984"/>
                      </a:lnTo>
                      <a:lnTo>
                        <a:pt x="842" y="2980"/>
                      </a:lnTo>
                      <a:lnTo>
                        <a:pt x="846" y="2974"/>
                      </a:lnTo>
                      <a:lnTo>
                        <a:pt x="846" y="2962"/>
                      </a:lnTo>
                      <a:lnTo>
                        <a:pt x="842" y="2942"/>
                      </a:lnTo>
                      <a:lnTo>
                        <a:pt x="838" y="2938"/>
                      </a:lnTo>
                      <a:lnTo>
                        <a:pt x="834" y="2914"/>
                      </a:lnTo>
                      <a:lnTo>
                        <a:pt x="830" y="2906"/>
                      </a:lnTo>
                      <a:lnTo>
                        <a:pt x="826" y="2902"/>
                      </a:lnTo>
                      <a:lnTo>
                        <a:pt x="822" y="2900"/>
                      </a:lnTo>
                      <a:lnTo>
                        <a:pt x="818" y="2896"/>
                      </a:lnTo>
                      <a:lnTo>
                        <a:pt x="814" y="2892"/>
                      </a:lnTo>
                      <a:lnTo>
                        <a:pt x="810" y="2888"/>
                      </a:lnTo>
                      <a:lnTo>
                        <a:pt x="806" y="2884"/>
                      </a:lnTo>
                      <a:lnTo>
                        <a:pt x="804" y="2880"/>
                      </a:lnTo>
                      <a:lnTo>
                        <a:pt x="800" y="2876"/>
                      </a:lnTo>
                      <a:lnTo>
                        <a:pt x="796" y="2872"/>
                      </a:lnTo>
                      <a:lnTo>
                        <a:pt x="796" y="2860"/>
                      </a:lnTo>
                      <a:lnTo>
                        <a:pt x="800" y="2844"/>
                      </a:lnTo>
                      <a:lnTo>
                        <a:pt x="804" y="2828"/>
                      </a:lnTo>
                      <a:lnTo>
                        <a:pt x="806" y="2822"/>
                      </a:lnTo>
                      <a:lnTo>
                        <a:pt x="810" y="2810"/>
                      </a:lnTo>
                      <a:lnTo>
                        <a:pt x="814" y="2798"/>
                      </a:lnTo>
                      <a:lnTo>
                        <a:pt x="818" y="2790"/>
                      </a:lnTo>
                      <a:lnTo>
                        <a:pt x="822" y="2778"/>
                      </a:lnTo>
                      <a:lnTo>
                        <a:pt x="826" y="2766"/>
                      </a:lnTo>
                      <a:lnTo>
                        <a:pt x="830" y="2744"/>
                      </a:lnTo>
                      <a:lnTo>
                        <a:pt x="830" y="2528"/>
                      </a:lnTo>
                      <a:lnTo>
                        <a:pt x="830" y="2502"/>
                      </a:lnTo>
                      <a:lnTo>
                        <a:pt x="834" y="2482"/>
                      </a:lnTo>
                      <a:lnTo>
                        <a:pt x="838" y="2458"/>
                      </a:lnTo>
                      <a:lnTo>
                        <a:pt x="842" y="2428"/>
                      </a:lnTo>
                      <a:lnTo>
                        <a:pt x="842" y="2268"/>
                      </a:lnTo>
                      <a:lnTo>
                        <a:pt x="838" y="2236"/>
                      </a:lnTo>
                      <a:lnTo>
                        <a:pt x="838" y="1968"/>
                      </a:lnTo>
                      <a:lnTo>
                        <a:pt x="842" y="1932"/>
                      </a:lnTo>
                      <a:lnTo>
                        <a:pt x="846" y="1902"/>
                      </a:lnTo>
                      <a:lnTo>
                        <a:pt x="850" y="1866"/>
                      </a:lnTo>
                      <a:lnTo>
                        <a:pt x="854" y="1824"/>
                      </a:lnTo>
                      <a:lnTo>
                        <a:pt x="854" y="1628"/>
                      </a:lnTo>
                      <a:lnTo>
                        <a:pt x="850" y="1578"/>
                      </a:lnTo>
                      <a:lnTo>
                        <a:pt x="870" y="1578"/>
                      </a:lnTo>
                      <a:lnTo>
                        <a:pt x="912" y="1578"/>
                      </a:lnTo>
                      <a:lnTo>
                        <a:pt x="920" y="1582"/>
                      </a:lnTo>
                      <a:lnTo>
                        <a:pt x="928" y="1586"/>
                      </a:lnTo>
                      <a:lnTo>
                        <a:pt x="940" y="1590"/>
                      </a:lnTo>
                      <a:lnTo>
                        <a:pt x="948" y="1594"/>
                      </a:lnTo>
                      <a:lnTo>
                        <a:pt x="954" y="1598"/>
                      </a:lnTo>
                      <a:lnTo>
                        <a:pt x="962" y="1602"/>
                      </a:lnTo>
                      <a:lnTo>
                        <a:pt x="974" y="1606"/>
                      </a:lnTo>
                      <a:lnTo>
                        <a:pt x="986" y="1610"/>
                      </a:lnTo>
                      <a:lnTo>
                        <a:pt x="998" y="1614"/>
                      </a:lnTo>
                      <a:lnTo>
                        <a:pt x="1010" y="1616"/>
                      </a:lnTo>
                      <a:lnTo>
                        <a:pt x="1022" y="1620"/>
                      </a:lnTo>
                      <a:lnTo>
                        <a:pt x="1032" y="1624"/>
                      </a:lnTo>
                      <a:lnTo>
                        <a:pt x="1048" y="1628"/>
                      </a:lnTo>
                      <a:lnTo>
                        <a:pt x="1060" y="1632"/>
                      </a:lnTo>
                      <a:lnTo>
                        <a:pt x="1076" y="1636"/>
                      </a:lnTo>
                      <a:lnTo>
                        <a:pt x="1092" y="1640"/>
                      </a:lnTo>
                      <a:lnTo>
                        <a:pt x="1096" y="1644"/>
                      </a:lnTo>
                      <a:lnTo>
                        <a:pt x="1104" y="1648"/>
                      </a:lnTo>
                      <a:lnTo>
                        <a:pt x="1106" y="1652"/>
                      </a:lnTo>
                      <a:lnTo>
                        <a:pt x="1114" y="1656"/>
                      </a:lnTo>
                      <a:lnTo>
                        <a:pt x="1126" y="1656"/>
                      </a:lnTo>
                      <a:lnTo>
                        <a:pt x="1130" y="1652"/>
                      </a:lnTo>
                      <a:lnTo>
                        <a:pt x="1130" y="1640"/>
                      </a:lnTo>
                      <a:lnTo>
                        <a:pt x="1126" y="1620"/>
                      </a:lnTo>
                      <a:lnTo>
                        <a:pt x="1122" y="1610"/>
                      </a:lnTo>
                      <a:lnTo>
                        <a:pt x="1118" y="1598"/>
                      </a:lnTo>
                      <a:lnTo>
                        <a:pt x="1114" y="1582"/>
                      </a:lnTo>
                      <a:lnTo>
                        <a:pt x="1110" y="1562"/>
                      </a:lnTo>
                      <a:lnTo>
                        <a:pt x="1106" y="1542"/>
                      </a:lnTo>
                      <a:lnTo>
                        <a:pt x="1104" y="1524"/>
                      </a:lnTo>
                      <a:lnTo>
                        <a:pt x="1100" y="1504"/>
                      </a:lnTo>
                      <a:lnTo>
                        <a:pt x="1096" y="1480"/>
                      </a:lnTo>
                      <a:lnTo>
                        <a:pt x="1092" y="1462"/>
                      </a:lnTo>
                      <a:lnTo>
                        <a:pt x="1088" y="1438"/>
                      </a:lnTo>
                      <a:lnTo>
                        <a:pt x="1084" y="1414"/>
                      </a:lnTo>
                      <a:lnTo>
                        <a:pt x="1080" y="1392"/>
                      </a:lnTo>
                      <a:lnTo>
                        <a:pt x="1076" y="1364"/>
                      </a:lnTo>
                      <a:lnTo>
                        <a:pt x="1072" y="1348"/>
                      </a:lnTo>
                      <a:lnTo>
                        <a:pt x="1080" y="1348"/>
                      </a:lnTo>
                      <a:lnTo>
                        <a:pt x="1154" y="1344"/>
                      </a:lnTo>
                      <a:lnTo>
                        <a:pt x="1228" y="1340"/>
                      </a:lnTo>
                      <a:lnTo>
                        <a:pt x="1302" y="1336"/>
                      </a:lnTo>
                      <a:lnTo>
                        <a:pt x="1384" y="1332"/>
                      </a:lnTo>
                      <a:lnTo>
                        <a:pt x="1466" y="1328"/>
                      </a:lnTo>
                      <a:lnTo>
                        <a:pt x="1536" y="1324"/>
                      </a:lnTo>
                      <a:lnTo>
                        <a:pt x="1606" y="1320"/>
                      </a:lnTo>
                      <a:lnTo>
                        <a:pt x="1688" y="1316"/>
                      </a:lnTo>
                      <a:lnTo>
                        <a:pt x="1774" y="1314"/>
                      </a:lnTo>
                      <a:lnTo>
                        <a:pt x="1836" y="1310"/>
                      </a:lnTo>
                      <a:lnTo>
                        <a:pt x="1898" y="1306"/>
                      </a:lnTo>
                      <a:lnTo>
                        <a:pt x="1976" y="1302"/>
                      </a:lnTo>
                      <a:lnTo>
                        <a:pt x="1976" y="1278"/>
                      </a:lnTo>
                      <a:lnTo>
                        <a:pt x="1972" y="1246"/>
                      </a:lnTo>
                      <a:lnTo>
                        <a:pt x="1968" y="1216"/>
                      </a:lnTo>
                      <a:lnTo>
                        <a:pt x="1964" y="1180"/>
                      </a:lnTo>
                      <a:lnTo>
                        <a:pt x="1960" y="1150"/>
                      </a:lnTo>
                      <a:lnTo>
                        <a:pt x="1956" y="1114"/>
                      </a:lnTo>
                      <a:lnTo>
                        <a:pt x="1952" y="1084"/>
                      </a:lnTo>
                      <a:lnTo>
                        <a:pt x="1948" y="1048"/>
                      </a:lnTo>
                      <a:lnTo>
                        <a:pt x="1944" y="1016"/>
                      </a:lnTo>
                      <a:lnTo>
                        <a:pt x="1940" y="982"/>
                      </a:lnTo>
                      <a:lnTo>
                        <a:pt x="1938" y="950"/>
                      </a:lnTo>
                      <a:lnTo>
                        <a:pt x="1934" y="916"/>
                      </a:lnTo>
                      <a:lnTo>
                        <a:pt x="1930" y="884"/>
                      </a:lnTo>
                      <a:lnTo>
                        <a:pt x="1926" y="850"/>
                      </a:lnTo>
                      <a:lnTo>
                        <a:pt x="1926" y="826"/>
                      </a:lnTo>
                      <a:lnTo>
                        <a:pt x="1930" y="822"/>
                      </a:lnTo>
                      <a:lnTo>
                        <a:pt x="1930" y="806"/>
                      </a:lnTo>
                      <a:lnTo>
                        <a:pt x="1926" y="802"/>
                      </a:lnTo>
                      <a:lnTo>
                        <a:pt x="1918" y="802"/>
                      </a:lnTo>
                      <a:lnTo>
                        <a:pt x="1922" y="790"/>
                      </a:lnTo>
                      <a:lnTo>
                        <a:pt x="1934" y="786"/>
                      </a:lnTo>
                      <a:lnTo>
                        <a:pt x="1938" y="784"/>
                      </a:lnTo>
                      <a:lnTo>
                        <a:pt x="1938" y="764"/>
                      </a:lnTo>
                      <a:lnTo>
                        <a:pt x="1934" y="760"/>
                      </a:lnTo>
                      <a:lnTo>
                        <a:pt x="1930" y="756"/>
                      </a:lnTo>
                      <a:lnTo>
                        <a:pt x="1914" y="756"/>
                      </a:lnTo>
                      <a:lnTo>
                        <a:pt x="1914" y="744"/>
                      </a:lnTo>
                      <a:lnTo>
                        <a:pt x="1910" y="724"/>
                      </a:lnTo>
                      <a:lnTo>
                        <a:pt x="1922" y="724"/>
                      </a:lnTo>
                      <a:lnTo>
                        <a:pt x="1926" y="720"/>
                      </a:lnTo>
                      <a:lnTo>
                        <a:pt x="1930" y="716"/>
                      </a:lnTo>
                      <a:lnTo>
                        <a:pt x="1930" y="702"/>
                      </a:lnTo>
                      <a:lnTo>
                        <a:pt x="1926" y="698"/>
                      </a:lnTo>
                      <a:lnTo>
                        <a:pt x="1918" y="694"/>
                      </a:lnTo>
                      <a:lnTo>
                        <a:pt x="1906" y="694"/>
                      </a:lnTo>
                      <a:lnTo>
                        <a:pt x="1906" y="670"/>
                      </a:lnTo>
                      <a:lnTo>
                        <a:pt x="1902" y="632"/>
                      </a:lnTo>
                      <a:lnTo>
                        <a:pt x="1898" y="588"/>
                      </a:lnTo>
                      <a:lnTo>
                        <a:pt x="1894" y="550"/>
                      </a:lnTo>
                      <a:lnTo>
                        <a:pt x="1890" y="518"/>
                      </a:lnTo>
                      <a:lnTo>
                        <a:pt x="1886" y="502"/>
                      </a:lnTo>
                      <a:lnTo>
                        <a:pt x="1824" y="502"/>
                      </a:lnTo>
                      <a:lnTo>
                        <a:pt x="1726" y="506"/>
                      </a:lnTo>
                      <a:lnTo>
                        <a:pt x="1626" y="510"/>
                      </a:lnTo>
                      <a:lnTo>
                        <a:pt x="1524" y="514"/>
                      </a:lnTo>
                      <a:lnTo>
                        <a:pt x="1410" y="518"/>
                      </a:lnTo>
                      <a:lnTo>
                        <a:pt x="1302" y="522"/>
                      </a:lnTo>
                      <a:lnTo>
                        <a:pt x="1200" y="526"/>
                      </a:lnTo>
                      <a:lnTo>
                        <a:pt x="1064" y="530"/>
                      </a:lnTo>
                      <a:lnTo>
                        <a:pt x="962" y="534"/>
                      </a:lnTo>
                      <a:lnTo>
                        <a:pt x="962" y="526"/>
                      </a:lnTo>
                      <a:lnTo>
                        <a:pt x="958" y="518"/>
                      </a:lnTo>
                      <a:lnTo>
                        <a:pt x="954" y="510"/>
                      </a:lnTo>
                      <a:lnTo>
                        <a:pt x="952" y="506"/>
                      </a:lnTo>
                      <a:lnTo>
                        <a:pt x="948" y="498"/>
                      </a:lnTo>
                      <a:lnTo>
                        <a:pt x="944" y="490"/>
                      </a:lnTo>
                      <a:lnTo>
                        <a:pt x="940" y="486"/>
                      </a:lnTo>
                      <a:lnTo>
                        <a:pt x="936" y="484"/>
                      </a:lnTo>
                      <a:lnTo>
                        <a:pt x="932" y="480"/>
                      </a:lnTo>
                      <a:lnTo>
                        <a:pt x="928" y="476"/>
                      </a:lnTo>
                      <a:lnTo>
                        <a:pt x="924" y="472"/>
                      </a:lnTo>
                      <a:lnTo>
                        <a:pt x="920" y="468"/>
                      </a:lnTo>
                      <a:lnTo>
                        <a:pt x="916" y="464"/>
                      </a:lnTo>
                      <a:lnTo>
                        <a:pt x="908" y="460"/>
                      </a:lnTo>
                      <a:lnTo>
                        <a:pt x="892" y="456"/>
                      </a:lnTo>
                      <a:lnTo>
                        <a:pt x="888" y="452"/>
                      </a:lnTo>
                      <a:lnTo>
                        <a:pt x="880" y="448"/>
                      </a:lnTo>
                      <a:lnTo>
                        <a:pt x="874" y="444"/>
                      </a:lnTo>
                      <a:lnTo>
                        <a:pt x="866" y="440"/>
                      </a:lnTo>
                      <a:lnTo>
                        <a:pt x="854" y="436"/>
                      </a:lnTo>
                      <a:lnTo>
                        <a:pt x="842" y="432"/>
                      </a:lnTo>
                      <a:lnTo>
                        <a:pt x="822" y="428"/>
                      </a:lnTo>
                      <a:lnTo>
                        <a:pt x="806" y="424"/>
                      </a:lnTo>
                      <a:lnTo>
                        <a:pt x="796" y="420"/>
                      </a:lnTo>
                      <a:lnTo>
                        <a:pt x="776" y="416"/>
                      </a:lnTo>
                      <a:lnTo>
                        <a:pt x="760" y="412"/>
                      </a:lnTo>
                      <a:lnTo>
                        <a:pt x="744" y="408"/>
                      </a:lnTo>
                      <a:lnTo>
                        <a:pt x="744" y="402"/>
                      </a:lnTo>
                      <a:lnTo>
                        <a:pt x="748" y="386"/>
                      </a:lnTo>
                      <a:lnTo>
                        <a:pt x="748" y="378"/>
                      </a:lnTo>
                      <a:lnTo>
                        <a:pt x="760" y="378"/>
                      </a:lnTo>
                      <a:lnTo>
                        <a:pt x="768" y="374"/>
                      </a:lnTo>
                      <a:lnTo>
                        <a:pt x="772" y="366"/>
                      </a:lnTo>
                      <a:lnTo>
                        <a:pt x="772" y="354"/>
                      </a:lnTo>
                      <a:lnTo>
                        <a:pt x="768" y="342"/>
                      </a:lnTo>
                      <a:lnTo>
                        <a:pt x="768" y="334"/>
                      </a:lnTo>
                      <a:lnTo>
                        <a:pt x="772" y="320"/>
                      </a:lnTo>
                      <a:lnTo>
                        <a:pt x="772" y="292"/>
                      </a:lnTo>
                      <a:lnTo>
                        <a:pt x="772" y="288"/>
                      </a:lnTo>
                      <a:lnTo>
                        <a:pt x="772" y="276"/>
                      </a:lnTo>
                      <a:lnTo>
                        <a:pt x="780" y="280"/>
                      </a:lnTo>
                      <a:lnTo>
                        <a:pt x="788" y="280"/>
                      </a:lnTo>
                      <a:lnTo>
                        <a:pt x="788" y="276"/>
                      </a:lnTo>
                      <a:lnTo>
                        <a:pt x="784" y="272"/>
                      </a:lnTo>
                      <a:lnTo>
                        <a:pt x="780" y="264"/>
                      </a:lnTo>
                      <a:lnTo>
                        <a:pt x="784" y="260"/>
                      </a:lnTo>
                      <a:lnTo>
                        <a:pt x="788" y="256"/>
                      </a:lnTo>
                      <a:lnTo>
                        <a:pt x="792" y="254"/>
                      </a:lnTo>
                      <a:lnTo>
                        <a:pt x="796" y="250"/>
                      </a:lnTo>
                      <a:lnTo>
                        <a:pt x="800" y="246"/>
                      </a:lnTo>
                      <a:lnTo>
                        <a:pt x="800" y="238"/>
                      </a:lnTo>
                      <a:lnTo>
                        <a:pt x="796" y="194"/>
                      </a:lnTo>
                      <a:lnTo>
                        <a:pt x="792" y="164"/>
                      </a:lnTo>
                      <a:lnTo>
                        <a:pt x="788" y="152"/>
                      </a:lnTo>
                      <a:lnTo>
                        <a:pt x="784" y="120"/>
                      </a:lnTo>
                      <a:lnTo>
                        <a:pt x="780" y="108"/>
                      </a:lnTo>
                      <a:lnTo>
                        <a:pt x="776" y="98"/>
                      </a:lnTo>
                      <a:lnTo>
                        <a:pt x="772" y="90"/>
                      </a:lnTo>
                      <a:lnTo>
                        <a:pt x="768" y="82"/>
                      </a:lnTo>
                      <a:lnTo>
                        <a:pt x="764" y="78"/>
                      </a:lnTo>
                      <a:lnTo>
                        <a:pt x="760" y="70"/>
                      </a:lnTo>
                      <a:lnTo>
                        <a:pt x="756" y="66"/>
                      </a:lnTo>
                      <a:lnTo>
                        <a:pt x="752" y="58"/>
                      </a:lnTo>
                      <a:lnTo>
                        <a:pt x="748" y="54"/>
                      </a:lnTo>
                      <a:lnTo>
                        <a:pt x="744" y="50"/>
                      </a:lnTo>
                      <a:lnTo>
                        <a:pt x="740" y="46"/>
                      </a:lnTo>
                      <a:lnTo>
                        <a:pt x="736" y="42"/>
                      </a:lnTo>
                      <a:lnTo>
                        <a:pt x="732" y="38"/>
                      </a:lnTo>
                      <a:lnTo>
                        <a:pt x="726" y="34"/>
                      </a:lnTo>
                      <a:lnTo>
                        <a:pt x="722" y="30"/>
                      </a:lnTo>
                      <a:lnTo>
                        <a:pt x="714" y="28"/>
                      </a:lnTo>
                      <a:lnTo>
                        <a:pt x="710" y="24"/>
                      </a:lnTo>
                      <a:lnTo>
                        <a:pt x="702" y="20"/>
                      </a:lnTo>
                      <a:lnTo>
                        <a:pt x="694" y="16"/>
                      </a:lnTo>
                      <a:lnTo>
                        <a:pt x="686" y="12"/>
                      </a:lnTo>
                      <a:lnTo>
                        <a:pt x="674" y="8"/>
                      </a:lnTo>
                      <a:lnTo>
                        <a:pt x="654" y="4"/>
                      </a:lnTo>
                      <a:lnTo>
                        <a:pt x="640" y="0"/>
                      </a:lnTo>
                      <a:lnTo>
                        <a:pt x="600" y="0"/>
                      </a:lnTo>
                      <a:lnTo>
                        <a:pt x="588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6" name="Google Shape;196;p28"/>
                <p:cNvSpPr/>
                <p:nvPr/>
              </p:nvSpPr>
              <p:spPr>
                <a:xfrm>
                  <a:off x="9345298" y="-2756583"/>
                  <a:ext cx="2239855" cy="1257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" h="792" extrusionOk="0">
                      <a:moveTo>
                        <a:pt x="60" y="792"/>
                      </a:moveTo>
                      <a:lnTo>
                        <a:pt x="1248" y="734"/>
                      </a:lnTo>
                      <a:lnTo>
                        <a:pt x="1164" y="0"/>
                      </a:lnTo>
                      <a:lnTo>
                        <a:pt x="0" y="38"/>
                      </a:lnTo>
                      <a:lnTo>
                        <a:pt x="12" y="212"/>
                      </a:lnTo>
                      <a:lnTo>
                        <a:pt x="18" y="218"/>
                      </a:lnTo>
                      <a:lnTo>
                        <a:pt x="22" y="218"/>
                      </a:lnTo>
                      <a:lnTo>
                        <a:pt x="26" y="218"/>
                      </a:lnTo>
                      <a:lnTo>
                        <a:pt x="32" y="220"/>
                      </a:lnTo>
                      <a:lnTo>
                        <a:pt x="38" y="224"/>
                      </a:lnTo>
                      <a:lnTo>
                        <a:pt x="44" y="226"/>
                      </a:lnTo>
                      <a:lnTo>
                        <a:pt x="60" y="228"/>
                      </a:lnTo>
                      <a:lnTo>
                        <a:pt x="68" y="230"/>
                      </a:lnTo>
                      <a:lnTo>
                        <a:pt x="72" y="234"/>
                      </a:lnTo>
                      <a:lnTo>
                        <a:pt x="76" y="236"/>
                      </a:lnTo>
                      <a:lnTo>
                        <a:pt x="78" y="240"/>
                      </a:lnTo>
                      <a:lnTo>
                        <a:pt x="78" y="244"/>
                      </a:lnTo>
                      <a:lnTo>
                        <a:pt x="76" y="250"/>
                      </a:lnTo>
                      <a:lnTo>
                        <a:pt x="72" y="254"/>
                      </a:lnTo>
                      <a:lnTo>
                        <a:pt x="68" y="256"/>
                      </a:lnTo>
                      <a:lnTo>
                        <a:pt x="62" y="258"/>
                      </a:lnTo>
                      <a:lnTo>
                        <a:pt x="60" y="258"/>
                      </a:lnTo>
                      <a:lnTo>
                        <a:pt x="58" y="258"/>
                      </a:lnTo>
                      <a:lnTo>
                        <a:pt x="54" y="264"/>
                      </a:lnTo>
                      <a:lnTo>
                        <a:pt x="52" y="272"/>
                      </a:lnTo>
                      <a:lnTo>
                        <a:pt x="50" y="286"/>
                      </a:lnTo>
                      <a:lnTo>
                        <a:pt x="46" y="294"/>
                      </a:lnTo>
                      <a:lnTo>
                        <a:pt x="40" y="302"/>
                      </a:lnTo>
                      <a:lnTo>
                        <a:pt x="32" y="310"/>
                      </a:lnTo>
                      <a:lnTo>
                        <a:pt x="24" y="312"/>
                      </a:lnTo>
                      <a:lnTo>
                        <a:pt x="20" y="316"/>
                      </a:lnTo>
                      <a:lnTo>
                        <a:pt x="60" y="79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 b="1">
                      <a:solidFill>
                        <a:schemeClr val="lt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Image Processing</a:t>
                  </a:r>
                  <a:endParaRPr sz="1200" b="1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97" name="Google Shape;197;p28"/>
              <p:cNvGrpSpPr/>
              <p:nvPr/>
            </p:nvGrpSpPr>
            <p:grpSpPr>
              <a:xfrm>
                <a:off x="1477963" y="1831975"/>
                <a:ext cx="400050" cy="1581150"/>
                <a:chOff x="8945563" y="-3140075"/>
                <a:chExt cx="400050" cy="1581150"/>
              </a:xfrm>
            </p:grpSpPr>
            <p:sp>
              <p:nvSpPr>
                <p:cNvPr id="198" name="Google Shape;198;p28"/>
                <p:cNvSpPr/>
                <p:nvPr/>
              </p:nvSpPr>
              <p:spPr>
                <a:xfrm>
                  <a:off x="8945563" y="-3140075"/>
                  <a:ext cx="241300" cy="76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" h="484" extrusionOk="0"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24" y="4"/>
                      </a:lnTo>
                      <a:lnTo>
                        <a:pt x="18" y="8"/>
                      </a:lnTo>
                      <a:lnTo>
                        <a:pt x="14" y="12"/>
                      </a:lnTo>
                      <a:lnTo>
                        <a:pt x="12" y="18"/>
                      </a:lnTo>
                      <a:lnTo>
                        <a:pt x="10" y="24"/>
                      </a:lnTo>
                      <a:lnTo>
                        <a:pt x="12" y="34"/>
                      </a:lnTo>
                      <a:lnTo>
                        <a:pt x="18" y="56"/>
                      </a:lnTo>
                      <a:lnTo>
                        <a:pt x="34" y="88"/>
                      </a:lnTo>
                      <a:lnTo>
                        <a:pt x="46" y="104"/>
                      </a:lnTo>
                      <a:lnTo>
                        <a:pt x="58" y="122"/>
                      </a:lnTo>
                      <a:lnTo>
                        <a:pt x="74" y="140"/>
                      </a:lnTo>
                      <a:lnTo>
                        <a:pt x="92" y="160"/>
                      </a:lnTo>
                      <a:lnTo>
                        <a:pt x="112" y="180"/>
                      </a:lnTo>
                      <a:lnTo>
                        <a:pt x="138" y="204"/>
                      </a:lnTo>
                      <a:lnTo>
                        <a:pt x="120" y="230"/>
                      </a:lnTo>
                      <a:lnTo>
                        <a:pt x="118" y="232"/>
                      </a:lnTo>
                      <a:lnTo>
                        <a:pt x="118" y="234"/>
                      </a:lnTo>
                      <a:lnTo>
                        <a:pt x="120" y="236"/>
                      </a:lnTo>
                      <a:lnTo>
                        <a:pt x="132" y="248"/>
                      </a:lnTo>
                      <a:lnTo>
                        <a:pt x="142" y="258"/>
                      </a:lnTo>
                      <a:lnTo>
                        <a:pt x="146" y="264"/>
                      </a:lnTo>
                      <a:lnTo>
                        <a:pt x="148" y="270"/>
                      </a:lnTo>
                      <a:lnTo>
                        <a:pt x="150" y="278"/>
                      </a:lnTo>
                      <a:lnTo>
                        <a:pt x="152" y="284"/>
                      </a:lnTo>
                      <a:lnTo>
                        <a:pt x="152" y="286"/>
                      </a:lnTo>
                      <a:lnTo>
                        <a:pt x="150" y="288"/>
                      </a:lnTo>
                      <a:lnTo>
                        <a:pt x="148" y="294"/>
                      </a:lnTo>
                      <a:lnTo>
                        <a:pt x="146" y="308"/>
                      </a:lnTo>
                      <a:lnTo>
                        <a:pt x="144" y="358"/>
                      </a:lnTo>
                      <a:lnTo>
                        <a:pt x="144" y="388"/>
                      </a:lnTo>
                      <a:lnTo>
                        <a:pt x="144" y="420"/>
                      </a:lnTo>
                      <a:lnTo>
                        <a:pt x="146" y="450"/>
                      </a:lnTo>
                      <a:lnTo>
                        <a:pt x="150" y="480"/>
                      </a:lnTo>
                      <a:lnTo>
                        <a:pt x="146" y="484"/>
                      </a:lnTo>
                      <a:lnTo>
                        <a:pt x="140" y="484"/>
                      </a:lnTo>
                      <a:lnTo>
                        <a:pt x="118" y="390"/>
                      </a:lnTo>
                      <a:lnTo>
                        <a:pt x="94" y="296"/>
                      </a:lnTo>
                      <a:lnTo>
                        <a:pt x="82" y="250"/>
                      </a:lnTo>
                      <a:lnTo>
                        <a:pt x="66" y="202"/>
                      </a:lnTo>
                      <a:lnTo>
                        <a:pt x="50" y="158"/>
                      </a:lnTo>
                      <a:lnTo>
                        <a:pt x="30" y="114"/>
                      </a:lnTo>
                      <a:lnTo>
                        <a:pt x="18" y="92"/>
                      </a:lnTo>
                      <a:lnTo>
                        <a:pt x="6" y="68"/>
                      </a:lnTo>
                      <a:lnTo>
                        <a:pt x="2" y="58"/>
                      </a:lnTo>
                      <a:lnTo>
                        <a:pt x="0" y="44"/>
                      </a:lnTo>
                      <a:lnTo>
                        <a:pt x="0" y="32"/>
                      </a:lnTo>
                      <a:lnTo>
                        <a:pt x="2" y="18"/>
                      </a:lnTo>
                      <a:lnTo>
                        <a:pt x="10" y="8"/>
                      </a:lnTo>
                      <a:lnTo>
                        <a:pt x="12" y="4"/>
                      </a:lnTo>
                      <a:lnTo>
                        <a:pt x="10" y="2"/>
                      </a:lnTo>
                      <a:lnTo>
                        <a:pt x="12" y="2"/>
                      </a:lnTo>
                      <a:lnTo>
                        <a:pt x="14" y="0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9" name="Google Shape;199;p28"/>
                <p:cNvSpPr/>
                <p:nvPr/>
              </p:nvSpPr>
              <p:spPr>
                <a:xfrm>
                  <a:off x="9301163" y="-2806700"/>
                  <a:ext cx="4445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42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0" y="24"/>
                      </a:lnTo>
                      <a:lnTo>
                        <a:pt x="16" y="32"/>
                      </a:lnTo>
                      <a:lnTo>
                        <a:pt x="18" y="42"/>
                      </a:lnTo>
                      <a:lnTo>
                        <a:pt x="24" y="40"/>
                      </a:lnTo>
                      <a:lnTo>
                        <a:pt x="24" y="30"/>
                      </a:lnTo>
                      <a:lnTo>
                        <a:pt x="24" y="20"/>
                      </a:lnTo>
                      <a:lnTo>
                        <a:pt x="24" y="10"/>
                      </a:lnTo>
                      <a:lnTo>
                        <a:pt x="28" y="0"/>
                      </a:lnTo>
                      <a:lnTo>
                        <a:pt x="22" y="0"/>
                      </a:lnTo>
                      <a:lnTo>
                        <a:pt x="16" y="2"/>
                      </a:lnTo>
                      <a:lnTo>
                        <a:pt x="14" y="4"/>
                      </a:lnTo>
                      <a:lnTo>
                        <a:pt x="10" y="6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0" name="Google Shape;200;p28"/>
                <p:cNvSpPr/>
                <p:nvPr/>
              </p:nvSpPr>
              <p:spPr>
                <a:xfrm>
                  <a:off x="9263063" y="-2743200"/>
                  <a:ext cx="4127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66" extrusionOk="0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24" y="32"/>
                      </a:lnTo>
                      <a:lnTo>
                        <a:pt x="24" y="42"/>
                      </a:lnTo>
                      <a:lnTo>
                        <a:pt x="26" y="56"/>
                      </a:lnTo>
                      <a:lnTo>
                        <a:pt x="26" y="66"/>
                      </a:lnTo>
                      <a:lnTo>
                        <a:pt x="24" y="66"/>
                      </a:lnTo>
                      <a:lnTo>
                        <a:pt x="20" y="66"/>
                      </a:lnTo>
                      <a:lnTo>
                        <a:pt x="10" y="56"/>
                      </a:lnTo>
                      <a:lnTo>
                        <a:pt x="8" y="52"/>
                      </a:lnTo>
                      <a:lnTo>
                        <a:pt x="6" y="46"/>
                      </a:lnTo>
                      <a:lnTo>
                        <a:pt x="2" y="36"/>
                      </a:lnTo>
                      <a:lnTo>
                        <a:pt x="0" y="30"/>
                      </a:lnTo>
                      <a:lnTo>
                        <a:pt x="4" y="20"/>
                      </a:lnTo>
                      <a:lnTo>
                        <a:pt x="6" y="10"/>
                      </a:lnTo>
                      <a:lnTo>
                        <a:pt x="10" y="4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1" name="Google Shape;201;p28"/>
                <p:cNvSpPr/>
                <p:nvPr/>
              </p:nvSpPr>
              <p:spPr>
                <a:xfrm>
                  <a:off x="9174163" y="-1793875"/>
                  <a:ext cx="34925" cy="23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148" extrusionOk="0">
                      <a:moveTo>
                        <a:pt x="18" y="148"/>
                      </a:moveTo>
                      <a:lnTo>
                        <a:pt x="10" y="148"/>
                      </a:lnTo>
                      <a:lnTo>
                        <a:pt x="4" y="146"/>
                      </a:lnTo>
                      <a:lnTo>
                        <a:pt x="0" y="146"/>
                      </a:lnTo>
                      <a:lnTo>
                        <a:pt x="12" y="72"/>
                      </a:lnTo>
                      <a:lnTo>
                        <a:pt x="22" y="0"/>
                      </a:lnTo>
                      <a:lnTo>
                        <a:pt x="18" y="1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02" name="Google Shape;202;p28"/>
              <p:cNvSpPr/>
              <p:nvPr/>
            </p:nvSpPr>
            <p:spPr>
              <a:xfrm>
                <a:off x="1640152" y="2142340"/>
                <a:ext cx="208549" cy="496580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495300" extrusionOk="0">
                    <a:moveTo>
                      <a:pt x="142875" y="123825"/>
                    </a:moveTo>
                    <a:lnTo>
                      <a:pt x="209550" y="247650"/>
                    </a:lnTo>
                    <a:lnTo>
                      <a:pt x="209550" y="428625"/>
                    </a:lnTo>
                    <a:lnTo>
                      <a:pt x="76200" y="495300"/>
                    </a:lnTo>
                    <a:lnTo>
                      <a:pt x="57150" y="152400"/>
                    </a:lnTo>
                    <a:lnTo>
                      <a:pt x="57150" y="114300"/>
                    </a:lnTo>
                    <a:lnTo>
                      <a:pt x="0" y="66675"/>
                    </a:lnTo>
                    <a:lnTo>
                      <a:pt x="47625" y="0"/>
                    </a:lnTo>
                    <a:lnTo>
                      <a:pt x="152400" y="19050"/>
                    </a:lnTo>
                    <a:lnTo>
                      <a:pt x="200025" y="66675"/>
                    </a:lnTo>
                    <a:lnTo>
                      <a:pt x="142875" y="123825"/>
                    </a:lnTo>
                    <a:close/>
                  </a:path>
                </a:pathLst>
              </a:custGeom>
              <a:gradFill>
                <a:gsLst>
                  <a:gs pos="0">
                    <a:srgbClr val="208A00"/>
                  </a:gs>
                  <a:gs pos="100000">
                    <a:srgbClr val="5AF300"/>
                  </a:gs>
                </a:gsLst>
                <a:lin ang="16200000" scaled="0"/>
              </a:gradFill>
              <a:ln>
                <a:noFill/>
              </a:ln>
              <a:effectLst>
                <a:outerShdw blurRad="63500" dist="38100" dir="2700000" algn="tl" rotWithShape="0">
                  <a:srgbClr val="000000">
                    <a:alpha val="39607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03" name="Google Shape;203;p28"/>
            <p:cNvSpPr/>
            <p:nvPr/>
          </p:nvSpPr>
          <p:spPr>
            <a:xfrm>
              <a:off x="268288" y="6215727"/>
              <a:ext cx="1517332" cy="442566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4000">
                  <a:srgbClr val="0000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1238568" y="5945534"/>
              <a:ext cx="1517332" cy="442566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4000">
                  <a:srgbClr val="0000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Kiran TALELE</a:t>
            </a:r>
            <a:endParaRPr/>
          </a:p>
        </p:txBody>
      </p:sp>
      <p:grpSp>
        <p:nvGrpSpPr>
          <p:cNvPr id="206" name="Google Shape;206;p28"/>
          <p:cNvGrpSpPr/>
          <p:nvPr/>
        </p:nvGrpSpPr>
        <p:grpSpPr>
          <a:xfrm>
            <a:off x="2971800" y="3675063"/>
            <a:ext cx="6400800" cy="1125537"/>
            <a:chOff x="2209800" y="4343400"/>
            <a:chExt cx="6400800" cy="1125538"/>
          </a:xfrm>
        </p:grpSpPr>
        <p:grpSp>
          <p:nvGrpSpPr>
            <p:cNvPr id="207" name="Google Shape;207;p28"/>
            <p:cNvGrpSpPr/>
            <p:nvPr/>
          </p:nvGrpSpPr>
          <p:grpSpPr>
            <a:xfrm>
              <a:off x="2235200" y="4343400"/>
              <a:ext cx="1041400" cy="1039812"/>
              <a:chOff x="1016388" y="754824"/>
              <a:chExt cx="731924" cy="731924"/>
            </a:xfrm>
          </p:grpSpPr>
          <p:grpSp>
            <p:nvGrpSpPr>
              <p:cNvPr id="208" name="Google Shape;208;p28"/>
              <p:cNvGrpSpPr/>
              <p:nvPr/>
            </p:nvGrpSpPr>
            <p:grpSpPr>
              <a:xfrm>
                <a:off x="1016388" y="754824"/>
                <a:ext cx="731924" cy="731924"/>
                <a:chOff x="1704975" y="1095375"/>
                <a:chExt cx="1514475" cy="1514475"/>
              </a:xfrm>
            </p:grpSpPr>
            <p:sp>
              <p:nvSpPr>
                <p:cNvPr id="209" name="Google Shape;209;p28"/>
                <p:cNvSpPr/>
                <p:nvPr/>
              </p:nvSpPr>
              <p:spPr>
                <a:xfrm>
                  <a:off x="1704975" y="1095375"/>
                  <a:ext cx="1514475" cy="1514475"/>
                </a:xfrm>
                <a:prstGeom prst="ellipse">
                  <a:avLst/>
                </a:prstGeom>
                <a:solidFill>
                  <a:srgbClr val="FFC000"/>
                </a:solidFill>
                <a:ln w="25400" cap="flat" cmpd="sng">
                  <a:solidFill>
                    <a:srgbClr val="208A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800">
                    <a:solidFill>
                      <a:srgbClr val="17171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0" name="Google Shape;210;p28"/>
                <p:cNvSpPr/>
                <p:nvPr/>
              </p:nvSpPr>
              <p:spPr>
                <a:xfrm>
                  <a:off x="1781186" y="1143011"/>
                  <a:ext cx="1362055" cy="13620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800">
                    <a:solidFill>
                      <a:srgbClr val="17171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11" name="Google Shape;211;p28"/>
              <p:cNvSpPr txBox="1"/>
              <p:nvPr/>
            </p:nvSpPr>
            <p:spPr>
              <a:xfrm>
                <a:off x="1230610" y="817246"/>
                <a:ext cx="342624" cy="45495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rgbClr val="171717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</p:grpSp>
        <p:sp>
          <p:nvSpPr>
            <p:cNvPr id="212" name="Google Shape;212;p28"/>
            <p:cNvSpPr/>
            <p:nvPr/>
          </p:nvSpPr>
          <p:spPr>
            <a:xfrm>
              <a:off x="2209800" y="4953000"/>
              <a:ext cx="6172200" cy="515938"/>
            </a:xfrm>
            <a:prstGeom prst="rect">
              <a:avLst/>
            </a:prstGeom>
            <a:gradFill>
              <a:gsLst>
                <a:gs pos="0">
                  <a:srgbClr val="F2F2F2"/>
                </a:gs>
                <a:gs pos="55000">
                  <a:srgbClr val="F2F2F2"/>
                </a:gs>
                <a:gs pos="100000">
                  <a:srgbClr val="59595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2443163" y="4792662"/>
              <a:ext cx="6167437" cy="63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     Image Enhancement</a:t>
              </a:r>
              <a:endParaRPr sz="2000" b="1">
                <a:solidFill>
                  <a:srgbClr val="17171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28"/>
          <p:cNvGrpSpPr/>
          <p:nvPr/>
        </p:nvGrpSpPr>
        <p:grpSpPr>
          <a:xfrm>
            <a:off x="3810000" y="2379663"/>
            <a:ext cx="5334000" cy="1125537"/>
            <a:chOff x="2209800" y="4343400"/>
            <a:chExt cx="6934200" cy="1125538"/>
          </a:xfrm>
        </p:grpSpPr>
        <p:grpSp>
          <p:nvGrpSpPr>
            <p:cNvPr id="215" name="Google Shape;215;p28"/>
            <p:cNvGrpSpPr/>
            <p:nvPr/>
          </p:nvGrpSpPr>
          <p:grpSpPr>
            <a:xfrm>
              <a:off x="2235200" y="4343400"/>
              <a:ext cx="1041400" cy="1039812"/>
              <a:chOff x="1016388" y="754824"/>
              <a:chExt cx="731924" cy="731924"/>
            </a:xfrm>
          </p:grpSpPr>
          <p:grpSp>
            <p:nvGrpSpPr>
              <p:cNvPr id="216" name="Google Shape;216;p28"/>
              <p:cNvGrpSpPr/>
              <p:nvPr/>
            </p:nvGrpSpPr>
            <p:grpSpPr>
              <a:xfrm>
                <a:off x="1016388" y="754824"/>
                <a:ext cx="731924" cy="731924"/>
                <a:chOff x="1704975" y="1095375"/>
                <a:chExt cx="1514475" cy="1514475"/>
              </a:xfrm>
            </p:grpSpPr>
            <p:sp>
              <p:nvSpPr>
                <p:cNvPr id="217" name="Google Shape;217;p28"/>
                <p:cNvSpPr/>
                <p:nvPr/>
              </p:nvSpPr>
              <p:spPr>
                <a:xfrm>
                  <a:off x="1704975" y="1095375"/>
                  <a:ext cx="1514475" cy="1514475"/>
                </a:xfrm>
                <a:prstGeom prst="ellipse">
                  <a:avLst/>
                </a:prstGeom>
                <a:solidFill>
                  <a:srgbClr val="FFC000"/>
                </a:solidFill>
                <a:ln w="25400" cap="flat" cmpd="sng">
                  <a:solidFill>
                    <a:srgbClr val="208A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800">
                    <a:solidFill>
                      <a:srgbClr val="17171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8" name="Google Shape;218;p28"/>
                <p:cNvSpPr/>
                <p:nvPr/>
              </p:nvSpPr>
              <p:spPr>
                <a:xfrm>
                  <a:off x="1781186" y="1143011"/>
                  <a:ext cx="1362054" cy="13620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800">
                    <a:solidFill>
                      <a:srgbClr val="17171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19" name="Google Shape;219;p28"/>
              <p:cNvSpPr txBox="1"/>
              <p:nvPr/>
            </p:nvSpPr>
            <p:spPr>
              <a:xfrm>
                <a:off x="1230610" y="817246"/>
                <a:ext cx="342624" cy="45495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rgbClr val="171717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</p:grpSp>
        <p:sp>
          <p:nvSpPr>
            <p:cNvPr id="220" name="Google Shape;220;p28"/>
            <p:cNvSpPr/>
            <p:nvPr/>
          </p:nvSpPr>
          <p:spPr>
            <a:xfrm>
              <a:off x="2209800" y="4953000"/>
              <a:ext cx="6934200" cy="515938"/>
            </a:xfrm>
            <a:prstGeom prst="rect">
              <a:avLst/>
            </a:prstGeom>
            <a:gradFill>
              <a:gsLst>
                <a:gs pos="0">
                  <a:srgbClr val="F2F2F2"/>
                </a:gs>
                <a:gs pos="55000">
                  <a:srgbClr val="F2F2F2"/>
                </a:gs>
                <a:gs pos="100000">
                  <a:srgbClr val="59595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2443004" y="4872037"/>
              <a:ext cx="48725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171717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800" b="1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800" b="1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2400" b="1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mage Segmentation</a:t>
              </a:r>
              <a:endParaRPr sz="2800" b="1">
                <a:solidFill>
                  <a:srgbClr val="17171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28"/>
          <p:cNvGrpSpPr/>
          <p:nvPr/>
        </p:nvGrpSpPr>
        <p:grpSpPr>
          <a:xfrm>
            <a:off x="4648200" y="1270000"/>
            <a:ext cx="4495800" cy="1320800"/>
            <a:chOff x="2209800" y="4343401"/>
            <a:chExt cx="5105400" cy="1321037"/>
          </a:xfrm>
        </p:grpSpPr>
        <p:grpSp>
          <p:nvGrpSpPr>
            <p:cNvPr id="223" name="Google Shape;223;p28"/>
            <p:cNvGrpSpPr/>
            <p:nvPr/>
          </p:nvGrpSpPr>
          <p:grpSpPr>
            <a:xfrm>
              <a:off x="2235200" y="4343401"/>
              <a:ext cx="1041400" cy="1039812"/>
              <a:chOff x="1016388" y="754824"/>
              <a:chExt cx="731924" cy="731924"/>
            </a:xfrm>
          </p:grpSpPr>
          <p:grpSp>
            <p:nvGrpSpPr>
              <p:cNvPr id="224" name="Google Shape;224;p28"/>
              <p:cNvGrpSpPr/>
              <p:nvPr/>
            </p:nvGrpSpPr>
            <p:grpSpPr>
              <a:xfrm>
                <a:off x="1016388" y="754824"/>
                <a:ext cx="731924" cy="731924"/>
                <a:chOff x="1704975" y="1095374"/>
                <a:chExt cx="1514475" cy="1514476"/>
              </a:xfrm>
            </p:grpSpPr>
            <p:sp>
              <p:nvSpPr>
                <p:cNvPr id="225" name="Google Shape;225;p28"/>
                <p:cNvSpPr/>
                <p:nvPr/>
              </p:nvSpPr>
              <p:spPr>
                <a:xfrm>
                  <a:off x="1704975" y="1095374"/>
                  <a:ext cx="1514475" cy="1514476"/>
                </a:xfrm>
                <a:prstGeom prst="ellipse">
                  <a:avLst/>
                </a:prstGeom>
                <a:solidFill>
                  <a:srgbClr val="FFC000"/>
                </a:solidFill>
                <a:ln w="25400" cap="flat" cmpd="sng">
                  <a:solidFill>
                    <a:srgbClr val="208A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800">
                    <a:solidFill>
                      <a:srgbClr val="17171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6" name="Google Shape;226;p28"/>
                <p:cNvSpPr/>
                <p:nvPr/>
              </p:nvSpPr>
              <p:spPr>
                <a:xfrm>
                  <a:off x="1781186" y="1143011"/>
                  <a:ext cx="1362054" cy="13620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800">
                    <a:solidFill>
                      <a:srgbClr val="17171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27" name="Google Shape;227;p28"/>
              <p:cNvSpPr txBox="1"/>
              <p:nvPr/>
            </p:nvSpPr>
            <p:spPr>
              <a:xfrm>
                <a:off x="1230610" y="817246"/>
                <a:ext cx="342624" cy="45495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rgbClr val="171717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</p:grpSp>
        <p:sp>
          <p:nvSpPr>
            <p:cNvPr id="228" name="Google Shape;228;p28"/>
            <p:cNvSpPr/>
            <p:nvPr/>
          </p:nvSpPr>
          <p:spPr>
            <a:xfrm>
              <a:off x="2209800" y="4953000"/>
              <a:ext cx="5105400" cy="515938"/>
            </a:xfrm>
            <a:prstGeom prst="rect">
              <a:avLst/>
            </a:prstGeom>
            <a:gradFill>
              <a:gsLst>
                <a:gs pos="0">
                  <a:srgbClr val="F2F2F2"/>
                </a:gs>
                <a:gs pos="55000">
                  <a:srgbClr val="F2F2F2"/>
                </a:gs>
                <a:gs pos="100000">
                  <a:srgbClr val="59595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2442356" y="4894363"/>
              <a:ext cx="4872844" cy="770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1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   Morphology</a:t>
              </a:r>
              <a:endParaRPr sz="2800" b="1">
                <a:solidFill>
                  <a:srgbClr val="1717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17171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28"/>
          <p:cNvGrpSpPr/>
          <p:nvPr/>
        </p:nvGrpSpPr>
        <p:grpSpPr>
          <a:xfrm>
            <a:off x="5410200" y="152400"/>
            <a:ext cx="3733800" cy="1320800"/>
            <a:chOff x="2209800" y="4343401"/>
            <a:chExt cx="6934200" cy="1321037"/>
          </a:xfrm>
        </p:grpSpPr>
        <p:grpSp>
          <p:nvGrpSpPr>
            <p:cNvPr id="231" name="Google Shape;231;p28"/>
            <p:cNvGrpSpPr/>
            <p:nvPr/>
          </p:nvGrpSpPr>
          <p:grpSpPr>
            <a:xfrm>
              <a:off x="2235200" y="4343401"/>
              <a:ext cx="1041400" cy="1039812"/>
              <a:chOff x="1016388" y="754824"/>
              <a:chExt cx="731924" cy="731924"/>
            </a:xfrm>
          </p:grpSpPr>
          <p:grpSp>
            <p:nvGrpSpPr>
              <p:cNvPr id="232" name="Google Shape;232;p28"/>
              <p:cNvGrpSpPr/>
              <p:nvPr/>
            </p:nvGrpSpPr>
            <p:grpSpPr>
              <a:xfrm>
                <a:off x="1016388" y="754824"/>
                <a:ext cx="731924" cy="731924"/>
                <a:chOff x="1704975" y="1095374"/>
                <a:chExt cx="1514475" cy="1514476"/>
              </a:xfrm>
            </p:grpSpPr>
            <p:sp>
              <p:nvSpPr>
                <p:cNvPr id="233" name="Google Shape;233;p28"/>
                <p:cNvSpPr/>
                <p:nvPr/>
              </p:nvSpPr>
              <p:spPr>
                <a:xfrm>
                  <a:off x="1704975" y="1095374"/>
                  <a:ext cx="1514475" cy="1514476"/>
                </a:xfrm>
                <a:prstGeom prst="ellipse">
                  <a:avLst/>
                </a:prstGeom>
                <a:solidFill>
                  <a:srgbClr val="FFC000"/>
                </a:solidFill>
                <a:ln w="25400" cap="flat" cmpd="sng">
                  <a:solidFill>
                    <a:srgbClr val="208A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800">
                    <a:solidFill>
                      <a:srgbClr val="17171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34" name="Google Shape;234;p28"/>
                <p:cNvSpPr/>
                <p:nvPr/>
              </p:nvSpPr>
              <p:spPr>
                <a:xfrm>
                  <a:off x="1781186" y="1143011"/>
                  <a:ext cx="1362054" cy="13620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800">
                    <a:solidFill>
                      <a:srgbClr val="17171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35" name="Google Shape;235;p28"/>
              <p:cNvSpPr txBox="1"/>
              <p:nvPr/>
            </p:nvSpPr>
            <p:spPr>
              <a:xfrm>
                <a:off x="1230610" y="817246"/>
                <a:ext cx="342624" cy="45495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rgbClr val="171717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</p:grpSp>
        <p:sp>
          <p:nvSpPr>
            <p:cNvPr id="236" name="Google Shape;236;p28"/>
            <p:cNvSpPr/>
            <p:nvPr/>
          </p:nvSpPr>
          <p:spPr>
            <a:xfrm>
              <a:off x="2209800" y="4953000"/>
              <a:ext cx="6934200" cy="515938"/>
            </a:xfrm>
            <a:prstGeom prst="rect">
              <a:avLst/>
            </a:prstGeom>
            <a:gradFill>
              <a:gsLst>
                <a:gs pos="0">
                  <a:srgbClr val="F2F2F2"/>
                </a:gs>
                <a:gs pos="55000">
                  <a:srgbClr val="F2F2F2"/>
                </a:gs>
                <a:gs pos="100000">
                  <a:srgbClr val="59595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442710" y="4894363"/>
              <a:ext cx="6701290" cy="770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1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   Image Compression</a:t>
              </a:r>
              <a:endParaRPr sz="2800" b="1">
                <a:solidFill>
                  <a:srgbClr val="1717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17171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29"/>
          <p:cNvGrpSpPr/>
          <p:nvPr/>
        </p:nvGrpSpPr>
        <p:grpSpPr>
          <a:xfrm>
            <a:off x="0" y="-152400"/>
            <a:ext cx="9144000" cy="6858000"/>
            <a:chOff x="-76200" y="-197024"/>
            <a:chExt cx="9144000" cy="6858000"/>
          </a:xfrm>
        </p:grpSpPr>
        <p:pic>
          <p:nvPicPr>
            <p:cNvPr id="246" name="Google Shape;246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6200" y="-197024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1840" y="1282849"/>
              <a:ext cx="2533650" cy="561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29"/>
          <p:cNvSpPr/>
          <p:nvPr/>
        </p:nvSpPr>
        <p:spPr>
          <a:xfrm>
            <a:off x="1600200" y="323850"/>
            <a:ext cx="6500813" cy="3257550"/>
          </a:xfrm>
          <a:prstGeom prst="horizontalScroll">
            <a:avLst>
              <a:gd name="adj" fmla="val 12500"/>
            </a:avLst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9" name="Google Shape;249;p29"/>
          <p:cNvGrpSpPr/>
          <p:nvPr/>
        </p:nvGrpSpPr>
        <p:grpSpPr>
          <a:xfrm>
            <a:off x="0" y="6858000"/>
            <a:ext cx="9144000" cy="304800"/>
            <a:chOff x="0" y="4128"/>
            <a:chExt cx="5760" cy="192"/>
          </a:xfrm>
        </p:grpSpPr>
        <p:sp>
          <p:nvSpPr>
            <p:cNvPr id="250" name="Google Shape;250;p29"/>
            <p:cNvSpPr/>
            <p:nvPr/>
          </p:nvSpPr>
          <p:spPr>
            <a:xfrm>
              <a:off x="0" y="4128"/>
              <a:ext cx="5760" cy="19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2880" y="4128"/>
              <a:ext cx="2880" cy="19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20"/>
                <a:buFont typeface="Noto Sans Symbols"/>
                <a:buNone/>
              </a:pPr>
              <a:endParaRPr sz="16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52" name="Google Shape;252;p29"/>
          <p:cNvSpPr txBox="1"/>
          <p:nvPr/>
        </p:nvSpPr>
        <p:spPr>
          <a:xfrm>
            <a:off x="2362200" y="990600"/>
            <a:ext cx="5486400" cy="193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Image Fundamentals</a:t>
            </a:r>
            <a:endParaRPr sz="3600" b="1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[1]  </a:t>
            </a: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Digital Image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533400" y="914400"/>
            <a:ext cx="8229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>
                <a:latin typeface="Times"/>
                <a:ea typeface="Times"/>
                <a:cs typeface="Times"/>
                <a:sym typeface="Times"/>
              </a:rPr>
              <a:t>Digital Image is obtained by sampling continuous image at a regular intervals of distance </a:t>
            </a:r>
            <a:endParaRPr dirty="0"/>
          </a:p>
        </p:txBody>
      </p:sp>
      <p:sp>
        <p:nvSpPr>
          <p:cNvPr id="259" name="Google Shape;259;p30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talelesir@gmail.com</a:t>
            </a:r>
            <a:endParaRPr sz="4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1" name="Google Shape;261;p30" descr="Z:\MPEG 4\New Folder\len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578225"/>
            <a:ext cx="2438400" cy="237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000" y="3581400"/>
            <a:ext cx="2590800" cy="23701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30"/>
          <p:cNvGraphicFramePr/>
          <p:nvPr/>
        </p:nvGraphicFramePr>
        <p:xfrm>
          <a:off x="2735263" y="3578225"/>
          <a:ext cx="3505200" cy="2373300"/>
        </p:xfrm>
        <a:graphic>
          <a:graphicData uri="http://schemas.openxmlformats.org/drawingml/2006/table">
            <a:tbl>
              <a:tblPr firstRow="1" bandRow="1">
                <a:noFill/>
                <a:tableStyleId>{B94D62F0-C0F3-413D-B5AA-516092704D6C}</a:tableStyleId>
              </a:tblPr>
              <a:tblGrid>
                <a:gridCol w="115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180.4</a:t>
                      </a: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181.9</a:t>
                      </a: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. . . . </a:t>
                      </a: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189.6</a:t>
                      </a:r>
                      <a:endParaRPr sz="1600"/>
                    </a:p>
                  </a:txBody>
                  <a:tcPr marL="91450" marR="91450" marT="45750" marB="457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195.8</a:t>
                      </a: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197.2</a:t>
                      </a: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. . . . </a:t>
                      </a:r>
                      <a:endParaRPr sz="16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196.1</a:t>
                      </a:r>
                      <a:endParaRPr sz="1600"/>
                    </a:p>
                  </a:txBody>
                  <a:tcPr marL="91450" marR="91450" marT="45750" marB="457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.</a:t>
                      </a: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. . . . </a:t>
                      </a:r>
                      <a:endParaRPr sz="16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.</a:t>
                      </a:r>
                      <a:endParaRPr/>
                    </a:p>
                  </a:txBody>
                  <a:tcPr marL="91450" marR="91450" marT="45750" marB="457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199</a:t>
                      </a: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198.3</a:t>
                      </a: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50" marR="91450" marT="45750" marB="45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204</a:t>
                      </a:r>
                      <a:endParaRPr sz="1600"/>
                    </a:p>
                  </a:txBody>
                  <a:tcPr marL="91450" marR="91450" marT="45750" marB="457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64" name="Google Shape;264;p30"/>
          <p:cNvCxnSpPr/>
          <p:nvPr/>
        </p:nvCxnSpPr>
        <p:spPr>
          <a:xfrm>
            <a:off x="3429000" y="2438400"/>
            <a:ext cx="990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5" name="Google Shape;265;p30"/>
          <p:cNvCxnSpPr/>
          <p:nvPr/>
        </p:nvCxnSpPr>
        <p:spPr>
          <a:xfrm>
            <a:off x="533400" y="2438400"/>
            <a:ext cx="990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66" name="Google Shape;266;p30"/>
          <p:cNvSpPr/>
          <p:nvPr/>
        </p:nvSpPr>
        <p:spPr>
          <a:xfrm>
            <a:off x="1524000" y="2057400"/>
            <a:ext cx="1905000" cy="685800"/>
          </a:xfrm>
          <a:prstGeom prst="roundRect">
            <a:avLst>
              <a:gd name="adj" fmla="val 16667"/>
            </a:avLst>
          </a:prstGeom>
          <a:solidFill>
            <a:srgbClr val="FBFAF8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</a:t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>
            <a:off x="4495800" y="2057400"/>
            <a:ext cx="2286000" cy="685800"/>
          </a:xfrm>
          <a:prstGeom prst="roundRect">
            <a:avLst>
              <a:gd name="adj" fmla="val 16667"/>
            </a:avLst>
          </a:prstGeom>
          <a:solidFill>
            <a:srgbClr val="FBFAF8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Quantization</a:t>
            </a:r>
            <a:endParaRPr/>
          </a:p>
        </p:txBody>
      </p:sp>
      <p:cxnSp>
        <p:nvCxnSpPr>
          <p:cNvPr id="268" name="Google Shape;268;p30"/>
          <p:cNvCxnSpPr/>
          <p:nvPr/>
        </p:nvCxnSpPr>
        <p:spPr>
          <a:xfrm>
            <a:off x="6781800" y="2438400"/>
            <a:ext cx="990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69" name="Google Shape;269;p30"/>
          <p:cNvSpPr/>
          <p:nvPr/>
        </p:nvSpPr>
        <p:spPr>
          <a:xfrm>
            <a:off x="533400" y="1981200"/>
            <a:ext cx="7620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>
            <a:off x="603250" y="2495550"/>
            <a:ext cx="7683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F(x,y) </a:t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7010400" y="1905000"/>
            <a:ext cx="954088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7004050" y="2571750"/>
            <a:ext cx="7683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F(x,y)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Google Shape;277;p31"/>
          <p:cNvGraphicFramePr/>
          <p:nvPr/>
        </p:nvGraphicFramePr>
        <p:xfrm>
          <a:off x="457200" y="838200"/>
          <a:ext cx="8458200" cy="4145040"/>
        </p:xfrm>
        <a:graphic>
          <a:graphicData uri="http://schemas.openxmlformats.org/drawingml/2006/table">
            <a:tbl>
              <a:tblPr firstRow="1" bandRow="1">
                <a:noFill/>
                <a:tableStyleId>{312E2607-46EF-4561-91E7-2C8B0E89620F}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SPATIAL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TONAL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 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</a:t>
                      </a:r>
                      <a:endParaRPr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(3)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(3)</a:t>
                      </a:r>
                      <a:endParaRPr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</a:t>
                      </a:r>
                      <a:endParaRPr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8" name="Google Shape;278;p31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talelesir@gmail.com</a:t>
            </a:r>
            <a:endParaRPr sz="4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304800" y="2286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-US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Spatial Resolution Vs  Tonal Resolution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Google Shape;284;p32"/>
          <p:cNvGraphicFramePr/>
          <p:nvPr/>
        </p:nvGraphicFramePr>
        <p:xfrm>
          <a:off x="457200" y="838200"/>
          <a:ext cx="8458200" cy="4510800"/>
        </p:xfrm>
        <a:graphic>
          <a:graphicData uri="http://schemas.openxmlformats.org/drawingml/2006/table">
            <a:tbl>
              <a:tblPr firstRow="1" bandRow="1">
                <a:noFill/>
                <a:tableStyleId>{312E2607-46EF-4561-91E7-2C8B0E89620F}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SPATIAL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TONAL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Sampling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</a:t>
                      </a:r>
                      <a:r>
                        <a:rPr lang="en-US" sz="2000"/>
                        <a:t>Quantization</a:t>
                      </a:r>
                      <a:r>
                        <a:rPr lang="en-US" sz="2400"/>
                        <a:t> 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</a:t>
                      </a:r>
                      <a:endParaRPr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(3)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(3)</a:t>
                      </a:r>
                      <a:endParaRPr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</a:t>
                      </a:r>
                      <a:endParaRPr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5" name="Google Shape;285;p32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talelesir@gmail.com</a:t>
            </a:r>
            <a:endParaRPr sz="4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304800" y="2286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-US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Spatial Resolution Vs  Tonal Resolution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33"/>
          <p:cNvGraphicFramePr/>
          <p:nvPr/>
        </p:nvGraphicFramePr>
        <p:xfrm>
          <a:off x="457200" y="838200"/>
          <a:ext cx="8458200" cy="4145040"/>
        </p:xfrm>
        <a:graphic>
          <a:graphicData uri="http://schemas.openxmlformats.org/drawingml/2006/table">
            <a:tbl>
              <a:tblPr firstRow="1" bandRow="1">
                <a:noFill/>
                <a:tableStyleId>{312E2607-46EF-4561-91E7-2C8B0E89620F}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SPATIAL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C0C0C"/>
                          </a:solidFill>
                        </a:rPr>
                        <a:t>TONAL  RESOLUTION</a:t>
                      </a:r>
                      <a:endParaRPr sz="200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Sampling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(1) It is referred to as  </a:t>
                      </a:r>
                      <a:r>
                        <a:rPr lang="en-US" sz="1800"/>
                        <a:t>Quantization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 It is determined by no. of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 samples in the image</a:t>
                      </a: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(2) It is determined by no of 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 gray levels in the image</a:t>
                      </a: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(3)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(3)</a:t>
                      </a:r>
                      <a:endParaRPr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(4)</a:t>
                      </a:r>
                      <a:endParaRPr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2" name="Google Shape;292;p33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talelesir@gmail.com</a:t>
            </a:r>
            <a:endParaRPr sz="4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304800" y="2286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-US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Spatial Resolution Vs  Tonal Resolution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>
            <a:spLocks noGrp="1"/>
          </p:cNvSpPr>
          <p:nvPr>
            <p:ph type="title"/>
          </p:nvPr>
        </p:nvSpPr>
        <p:spPr>
          <a:xfrm>
            <a:off x="-76200" y="152400"/>
            <a:ext cx="647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Image Sampling (Example) 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7924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 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  original image		        sampled by a factor of 2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 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sampled by a factor of 4	         sampled by a factor of 8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34" descr="lenna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219200"/>
            <a:ext cx="26670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 descr="lenna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5400" y="1219200"/>
            <a:ext cx="26670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 descr="lenna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1600" y="4267200"/>
            <a:ext cx="2636838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 descr="lenna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1600" y="4267200"/>
            <a:ext cx="26670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6478588" y="0"/>
            <a:ext cx="2738437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of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Resolution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Image quantization (example)</a:t>
            </a:r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body" idx="1"/>
          </p:nvPr>
        </p:nvSpPr>
        <p:spPr>
          <a:xfrm>
            <a:off x="685800" y="939800"/>
            <a:ext cx="8153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256 gray levels (8bits/pixel)     32 gray levels (5 bits/pixel)     16 gray levels (4 bits/pixel)</a:t>
            </a:r>
            <a:endParaRPr/>
          </a:p>
          <a:p>
            <a:pPr marL="342900" lvl="0" indent="-2476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476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476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476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476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476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476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476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8 gray levels (3 bits/pixel)         4 gray levels (2 bits/pixel)          2 gray levels (1 bit/pixel)</a:t>
            </a:r>
            <a:endParaRPr/>
          </a:p>
        </p:txBody>
      </p:sp>
      <p:pic>
        <p:nvPicPr>
          <p:cNvPr id="311" name="Google Shape;311;p35" descr="lenna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295400"/>
            <a:ext cx="21177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 descr="lenna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3800" y="1295400"/>
            <a:ext cx="2116138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5" descr="lenna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2200" y="1295400"/>
            <a:ext cx="2116138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 descr="lenna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3886200"/>
            <a:ext cx="226853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 descr="lenna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5200" y="3886200"/>
            <a:ext cx="226853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 descr="lenna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3600" y="3886200"/>
            <a:ext cx="22669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ategic">
  <a:themeElements>
    <a:clrScheme name="Strategic 3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CBCBCB"/>
      </a:accent1>
      <a:accent2>
        <a:srgbClr val="808080"/>
      </a:accent2>
      <a:accent3>
        <a:srgbClr val="FFFFFF"/>
      </a:accent3>
      <a:accent4>
        <a:srgbClr val="000000"/>
      </a:accent4>
      <a:accent5>
        <a:srgbClr val="E2E2E2"/>
      </a:accent5>
      <a:accent6>
        <a:srgbClr val="737373"/>
      </a:accent6>
      <a:hlink>
        <a:srgbClr val="5F5F5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998</Words>
  <Application>Microsoft Office PowerPoint</Application>
  <PresentationFormat>On-screen Show (4:3)</PresentationFormat>
  <Paragraphs>189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Times New Roman</vt:lpstr>
      <vt:lpstr>Noto Sans Symbols</vt:lpstr>
      <vt:lpstr>Verdana</vt:lpstr>
      <vt:lpstr>Merriweather Sans</vt:lpstr>
      <vt:lpstr>Cambria</vt:lpstr>
      <vt:lpstr>Arial</vt:lpstr>
      <vt:lpstr>Calibri</vt:lpstr>
      <vt:lpstr>Times</vt:lpstr>
      <vt:lpstr>Aharoni</vt:lpstr>
      <vt:lpstr>Strategic</vt:lpstr>
      <vt:lpstr>Office Theme</vt:lpstr>
      <vt:lpstr>Image Processing </vt:lpstr>
      <vt:lpstr>Kiran TALELE</vt:lpstr>
      <vt:lpstr>PowerPoint Presentation</vt:lpstr>
      <vt:lpstr>[1]  Digital Image</vt:lpstr>
      <vt:lpstr>PowerPoint Presentation</vt:lpstr>
      <vt:lpstr>PowerPoint Presentation</vt:lpstr>
      <vt:lpstr>PowerPoint Presentation</vt:lpstr>
      <vt:lpstr>Image Sampling (Example) </vt:lpstr>
      <vt:lpstr>Image quantization (example)</vt:lpstr>
      <vt:lpstr>PowerPoint Presentation</vt:lpstr>
      <vt:lpstr>PowerPoint Presentation</vt:lpstr>
      <vt:lpstr>PowerPoint Presentation</vt:lpstr>
      <vt:lpstr>[2] Tonal Resolution Vs Spatial Resolution</vt:lpstr>
      <vt:lpstr>Dr. Kiran TALELE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</dc:title>
  <cp:lastModifiedBy>Nathan Cardoso</cp:lastModifiedBy>
  <cp:revision>1</cp:revision>
  <dcterms:modified xsi:type="dcterms:W3CDTF">2023-11-22T11:21:12Z</dcterms:modified>
</cp:coreProperties>
</file>